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76" r:id="rId1"/>
  </p:sldMasterIdLst>
  <p:notesMasterIdLst>
    <p:notesMasterId r:id="rId54"/>
  </p:notesMasterIdLst>
  <p:sldIdLst>
    <p:sldId id="522" r:id="rId2"/>
    <p:sldId id="465" r:id="rId3"/>
    <p:sldId id="466" r:id="rId4"/>
    <p:sldId id="457" r:id="rId5"/>
    <p:sldId id="423" r:id="rId6"/>
    <p:sldId id="458" r:id="rId7"/>
    <p:sldId id="523" r:id="rId8"/>
    <p:sldId id="524" r:id="rId9"/>
    <p:sldId id="459" r:id="rId10"/>
    <p:sldId id="525" r:id="rId11"/>
    <p:sldId id="526" r:id="rId12"/>
    <p:sldId id="478" r:id="rId13"/>
    <p:sldId id="527" r:id="rId14"/>
    <p:sldId id="475" r:id="rId15"/>
    <p:sldId id="476" r:id="rId16"/>
    <p:sldId id="528" r:id="rId17"/>
    <p:sldId id="512" r:id="rId18"/>
    <p:sldId id="529" r:id="rId19"/>
    <p:sldId id="530" r:id="rId20"/>
    <p:sldId id="531" r:id="rId21"/>
    <p:sldId id="532" r:id="rId22"/>
    <p:sldId id="533" r:id="rId23"/>
    <p:sldId id="534" r:id="rId24"/>
    <p:sldId id="535" r:id="rId25"/>
    <p:sldId id="536" r:id="rId26"/>
    <p:sldId id="519" r:id="rId27"/>
    <p:sldId id="537" r:id="rId28"/>
    <p:sldId id="538" r:id="rId29"/>
    <p:sldId id="493" r:id="rId30"/>
    <p:sldId id="489" r:id="rId31"/>
    <p:sldId id="491" r:id="rId32"/>
    <p:sldId id="490" r:id="rId33"/>
    <p:sldId id="460" r:id="rId34"/>
    <p:sldId id="461" r:id="rId35"/>
    <p:sldId id="462" r:id="rId36"/>
    <p:sldId id="431" r:id="rId37"/>
    <p:sldId id="492" r:id="rId38"/>
    <p:sldId id="427" r:id="rId39"/>
    <p:sldId id="480" r:id="rId40"/>
    <p:sldId id="481" r:id="rId41"/>
    <p:sldId id="482" r:id="rId42"/>
    <p:sldId id="494" r:id="rId43"/>
    <p:sldId id="483" r:id="rId44"/>
    <p:sldId id="495" r:id="rId45"/>
    <p:sldId id="486" r:id="rId46"/>
    <p:sldId id="496" r:id="rId47"/>
    <p:sldId id="498" r:id="rId48"/>
    <p:sldId id="487" r:id="rId49"/>
    <p:sldId id="497" r:id="rId50"/>
    <p:sldId id="499" r:id="rId51"/>
    <p:sldId id="500" r:id="rId52"/>
    <p:sldId id="299" r:id="rId53"/>
  </p:sldIdLst>
  <p:sldSz cx="9144000" cy="6858000" type="screen4x3"/>
  <p:notesSz cx="6873875" cy="1006316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Lucida Sans Unicode" panose="020B0602030504020204" pitchFamily="34" charset="0"/>
        <a:cs typeface="Lucida Sans Unicode" panose="020B0602030504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Lucida Sans Unicode" panose="020B0602030504020204" pitchFamily="34" charset="0"/>
        <a:cs typeface="Lucida Sans Unicode" panose="020B0602030504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Lucida Sans Unicode" panose="020B0602030504020204" pitchFamily="34" charset="0"/>
        <a:cs typeface="Lucida Sans Unicode" panose="020B0602030504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Lucida Sans Unicode" panose="020B0602030504020204" pitchFamily="34" charset="0"/>
        <a:cs typeface="Lucida Sans Unicode" panose="020B0602030504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Lucida Sans Unicode" panose="020B0602030504020204" pitchFamily="34" charset="0"/>
        <a:cs typeface="Lucida Sans Unicode" panose="020B0602030504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Lucida Sans Unicode" panose="020B0602030504020204" pitchFamily="34" charset="0"/>
        <a:cs typeface="Lucida Sans Unicode" panose="020B0602030504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Lucida Sans Unicode" panose="020B0602030504020204" pitchFamily="34" charset="0"/>
        <a:cs typeface="Lucida Sans Unicode" panose="020B0602030504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Lucida Sans Unicode" panose="020B0602030504020204" pitchFamily="34" charset="0"/>
        <a:cs typeface="Lucida Sans Unicode" panose="020B0602030504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Lucida Sans Unicode" panose="020B0602030504020204" pitchFamily="34" charset="0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00"/>
    <a:srgbClr val="008000"/>
    <a:srgbClr val="FF9900"/>
    <a:srgbClr val="FFFF99"/>
    <a:srgbClr val="FF3300"/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60" autoAdjust="0"/>
    <p:restoredTop sz="96122" autoAdjust="0"/>
  </p:normalViewPr>
  <p:slideViewPr>
    <p:cSldViewPr>
      <p:cViewPr varScale="1">
        <p:scale>
          <a:sx n="116" d="100"/>
          <a:sy n="116" d="100"/>
        </p:scale>
        <p:origin x="1104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588" y="1274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1"/>
          <p:cNvSpPr>
            <a:spLocks noChangeArrowheads="1"/>
          </p:cNvSpPr>
          <p:nvPr/>
        </p:nvSpPr>
        <p:spPr bwMode="auto">
          <a:xfrm>
            <a:off x="0" y="0"/>
            <a:ext cx="6873875" cy="1006316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363" name="AutoShape 2"/>
          <p:cNvSpPr>
            <a:spLocks noChangeArrowheads="1"/>
          </p:cNvSpPr>
          <p:nvPr/>
        </p:nvSpPr>
        <p:spPr bwMode="auto">
          <a:xfrm>
            <a:off x="0" y="0"/>
            <a:ext cx="6873875" cy="1006316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0" y="0"/>
            <a:ext cx="29781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3895725" y="0"/>
            <a:ext cx="29781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366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54063"/>
            <a:ext cx="5027612" cy="377031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8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7388" y="4779963"/>
            <a:ext cx="5497512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 smtClean="0"/>
          </a:p>
        </p:txBody>
      </p:sp>
      <p:sp>
        <p:nvSpPr>
          <p:cNvPr id="15368" name="Text Box 7"/>
          <p:cNvSpPr txBox="1">
            <a:spLocks noChangeArrowheads="1"/>
          </p:cNvSpPr>
          <p:nvPr/>
        </p:nvSpPr>
        <p:spPr bwMode="auto">
          <a:xfrm>
            <a:off x="0" y="9558338"/>
            <a:ext cx="29781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4500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D47CE48-22CD-4D1A-BE8D-7297657ADB1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637352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2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02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11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435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13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97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18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741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19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685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20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527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22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371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24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604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25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148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27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69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28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442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3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155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33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546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34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4461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35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8538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36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521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38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521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1CF574A-9367-47F2-8EDE-06DD9E43FB41}" type="slidenum">
              <a:rPr lang="pl-PL" altLang="pl-PL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52</a:t>
            </a:fld>
            <a:endParaRPr lang="pl-PL" altLang="pl-PL" smtClean="0"/>
          </a:p>
        </p:txBody>
      </p:sp>
      <p:sp>
        <p:nvSpPr>
          <p:cNvPr id="1320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1321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979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CD555424-25DC-426D-8F66-BD89735D83E1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4</a:t>
            </a:fld>
            <a:endParaRPr lang="pl-PL" altLang="pl-PL"/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705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CD555424-25DC-426D-8F66-BD89735D83E1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5</a:t>
            </a:fld>
            <a:endParaRPr lang="pl-PL" altLang="pl-PL"/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61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6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461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7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08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8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741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9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005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 txBox="1">
            <a:spLocks noGrp="1" noChangeArrowheads="1"/>
          </p:cNvSpPr>
          <p:nvPr/>
        </p:nvSpPr>
        <p:spPr bwMode="auto">
          <a:xfrm>
            <a:off x="3895725" y="9558338"/>
            <a:ext cx="29749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F2898266-5D4C-482F-8AC8-C118823B703F}" type="slidenum">
              <a:rPr lang="pl-PL" altLang="pl-PL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10</a:t>
            </a:fld>
            <a:endParaRPr lang="pl-PL" altLang="pl-PL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5030787" cy="3773487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4779963"/>
            <a:ext cx="54991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014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pl-PL" altLang="pl-PL" noProof="0" smtClean="0"/>
              <a:t>Kliknij, aby edytować styl wzorca tytułu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pl-PL" altLang="pl-PL" noProof="0" smtClean="0"/>
              <a:t>Kliknij, aby edytować styl wzorca podtytułu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5C6E4-C4AD-4CCF-B52D-F6A9E730C38E}" type="datetimeFigureOut">
              <a:rPr lang="pl-PL" altLang="pl-PL"/>
              <a:pPr>
                <a:defRPr/>
              </a:pPr>
              <a:t>2017-08-25</a:t>
            </a:fld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A6CFB-EDD1-4FA1-8757-FEC80D41375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4480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2867B-5BDC-402A-AA7B-EED1E5CA4D5C}" type="datetimeFigureOut">
              <a:rPr lang="pl-PL" altLang="pl-PL"/>
              <a:pPr>
                <a:defRPr/>
              </a:pPr>
              <a:t>2017-08-25</a:t>
            </a:fld>
            <a:endParaRPr lang="pl-PL" altLang="pl-P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46F42-2DD3-4715-9622-6237BB8B337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4356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F652C-72DA-4387-83AD-BCF22AD7142E}" type="datetimeFigureOut">
              <a:rPr lang="pl-PL" altLang="pl-PL"/>
              <a:pPr>
                <a:defRPr/>
              </a:pPr>
              <a:t>2017-08-25</a:t>
            </a:fld>
            <a:endParaRPr lang="pl-PL" altLang="pl-P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C2EDA-8F7C-4CD5-BCAB-99F867BBD4E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5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566738" y="304800"/>
            <a:ext cx="8008937" cy="5715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4E685-85C1-49AC-81FC-C00720BD89E9}" type="datetimeFigureOut">
              <a:rPr lang="pl-PL" altLang="pl-PL"/>
              <a:pPr>
                <a:defRPr/>
              </a:pPr>
              <a:t>2017-08-25</a:t>
            </a:fld>
            <a:endParaRPr lang="pl-PL" altLang="pl-P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0505E-0661-4E81-A9B7-9A5D6543E11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3794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66738" y="1752600"/>
            <a:ext cx="3924300" cy="20574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66738" y="3962400"/>
            <a:ext cx="3924300" cy="20574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2D80F-65C5-4CC5-9C1B-520D6CC55DA7}" type="datetimeFigureOut">
              <a:rPr lang="pl-PL" altLang="pl-PL"/>
              <a:pPr>
                <a:defRPr/>
              </a:pPr>
              <a:t>2017-08-25</a:t>
            </a:fld>
            <a:endParaRPr lang="pl-PL" altLang="pl-PL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AD43E-9CF0-40A1-A480-0D163158DA6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2862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7777A-8FE7-4A0B-BC4E-5DA758001A0C}" type="datetimeFigureOut">
              <a:rPr lang="pl-PL" altLang="pl-PL"/>
              <a:pPr>
                <a:defRPr/>
              </a:pPr>
              <a:t>2017-08-25</a:t>
            </a:fld>
            <a:endParaRPr lang="pl-PL" altLang="pl-P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3AD38-A7FF-40D2-9897-7774AE8231D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4879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971E5-5529-4937-93D4-09E33139FEB6}" type="datetimeFigureOut">
              <a:rPr lang="pl-PL" altLang="pl-PL"/>
              <a:pPr>
                <a:defRPr/>
              </a:pPr>
              <a:t>2017-08-25</a:t>
            </a:fld>
            <a:endParaRPr lang="pl-PL" altLang="pl-P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D2FBE-0FBE-4F5F-9788-8D7BC8C9F59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9268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288F7-2DFF-40B8-912A-626BF8B72A52}" type="datetimeFigureOut">
              <a:rPr lang="pl-PL" altLang="pl-PL"/>
              <a:pPr>
                <a:defRPr/>
              </a:pPr>
              <a:t>2017-08-25</a:t>
            </a:fld>
            <a:endParaRPr lang="pl-PL" alt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43F12-05DE-42D0-B3FF-7F71CBC4424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7239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675C8-0E0F-4AE5-935E-804F04413583}" type="datetimeFigureOut">
              <a:rPr lang="pl-PL" altLang="pl-PL"/>
              <a:pPr>
                <a:defRPr/>
              </a:pPr>
              <a:t>2017-08-25</a:t>
            </a:fld>
            <a:endParaRPr lang="pl-PL" altLang="pl-PL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42712-7073-4125-8D09-39CA9D5BD3B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0801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4CC6E-2918-4966-8E45-34ACF1ED7843}" type="datetimeFigureOut">
              <a:rPr lang="pl-PL" altLang="pl-PL"/>
              <a:pPr>
                <a:defRPr/>
              </a:pPr>
              <a:t>2017-08-25</a:t>
            </a:fld>
            <a:endParaRPr lang="pl-PL" altLang="pl-P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CCB45-0289-41FE-8FC8-FA912782B95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2680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98478-0D0F-403B-AE48-AA54ED41EF07}" type="datetimeFigureOut">
              <a:rPr lang="pl-PL" altLang="pl-PL"/>
              <a:pPr>
                <a:defRPr/>
              </a:pPr>
              <a:t>2017-08-25</a:t>
            </a:fld>
            <a:endParaRPr lang="pl-PL" altLang="pl-PL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9E30A-9254-4852-9869-A378CC8B692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0294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4224C-8779-449D-B9F5-408FDF34FDDF}" type="datetimeFigureOut">
              <a:rPr lang="pl-PL" altLang="pl-PL"/>
              <a:pPr>
                <a:defRPr/>
              </a:pPr>
              <a:t>2017-08-25</a:t>
            </a:fld>
            <a:endParaRPr lang="pl-PL" alt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B03A4-E803-4C14-9724-43FE42C4B61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4937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04D53-7653-46CC-83F8-BBF52CBF04D6}" type="datetimeFigureOut">
              <a:rPr lang="pl-PL" altLang="pl-PL"/>
              <a:pPr>
                <a:defRPr/>
              </a:pPr>
              <a:t>2017-08-25</a:t>
            </a:fld>
            <a:endParaRPr lang="pl-PL" alt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2B009-F946-48BB-B823-07EC6DB3D83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8747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6487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fld id="{A36ECA0B-D607-4571-B483-4147CD3D7C41}" type="datetimeFigureOut">
              <a:rPr lang="pl-PL" altLang="pl-PL"/>
              <a:pPr>
                <a:defRPr/>
              </a:pPr>
              <a:t>2017-08-25</a:t>
            </a:fld>
            <a:endParaRPr lang="pl-PL" altLang="pl-PL"/>
          </a:p>
        </p:txBody>
      </p:sp>
      <p:sp>
        <p:nvSpPr>
          <p:cNvPr id="1648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6487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6A3CF56-EF4C-47BF-88DF-0BD08E8C951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  <p:sldLayoutId id="2147484450" r:id="rId12"/>
    <p:sldLayoutId id="2147484451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070248"/>
          </a:xfrm>
        </p:spPr>
        <p:txBody>
          <a:bodyPr/>
          <a:lstStyle/>
          <a:p>
            <a:r>
              <a:rPr lang="pl-PL" sz="5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Lucida Sans Unicode" charset="0"/>
              </a:rPr>
              <a:t>Gmina </a:t>
            </a:r>
            <a:r>
              <a:rPr lang="pl-PL" sz="5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Times New Roman" pitchFamily="16" charset="0"/>
              </a:rPr>
              <a:t>Ostrów</a:t>
            </a:r>
            <a:r>
              <a:rPr lang="pl-PL" sz="5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Lucida Sans Unicode" charset="0"/>
              </a:rPr>
              <a:t> </a:t>
            </a:r>
            <a:r>
              <a:rPr lang="pl-PL" sz="5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cs typeface="Lucida Sans Unicode" charset="0"/>
              </a:rPr>
              <a:t>Mazowiecka</a:t>
            </a:r>
            <a:endParaRPr lang="pl-PL" sz="5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2420888"/>
            <a:ext cx="3652175" cy="4437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38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68313" y="260350"/>
            <a:ext cx="8385175" cy="1071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32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433226" y="83893"/>
            <a:ext cx="8385175" cy="1071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pl-PL" altLang="pl-PL" sz="5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„Odnawialne źródła energii”</a:t>
            </a:r>
            <a:endParaRPr lang="pl-PL" altLang="pl-PL" sz="50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323528" y="1146765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323528" y="1196752"/>
            <a:ext cx="860457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latach </a:t>
            </a:r>
            <a:r>
              <a:rPr lang="pl-PL" sz="5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2017/2018</a:t>
            </a:r>
            <a:r>
              <a:rPr lang="pl-PL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Gmina  realizuje projekty współfinansowane ze środków </a:t>
            </a:r>
            <a:r>
              <a:rPr lang="pl-PL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Unii </a:t>
            </a:r>
            <a:r>
              <a:rPr lang="pl-PL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Europejskiej:</a:t>
            </a:r>
            <a:endParaRPr lang="pl-P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79512" y="3070225"/>
            <a:ext cx="5754523" cy="367114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>
            <a:lvl1pPr marL="339725" indent="-339725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buClr>
                <a:srgbClr val="FF0000"/>
              </a:buClr>
              <a:buNone/>
            </a:pPr>
            <a:endParaRPr lang="pl-PL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Gospodarka </a:t>
            </a:r>
            <a:r>
              <a:rPr lang="pl-PL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wodno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ściekowa </a:t>
            </a:r>
            <a:b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terenie Gminy Ostrów Mazowiecka</a:t>
            </a:r>
          </a:p>
          <a:p>
            <a:pPr marL="0" indent="0" algn="just" eaLnBrk="1" hangingPunct="1">
              <a:spcBef>
                <a:spcPts val="0"/>
              </a:spcBef>
              <a:buClr>
                <a:srgbClr val="FF0000"/>
              </a:buClr>
              <a:buNone/>
            </a:pPr>
            <a:endParaRPr lang="pl-PL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spcBef>
                <a:spcPts val="0"/>
              </a:spcBef>
              <a:buClr>
                <a:srgbClr val="FF0000"/>
              </a:buClr>
              <a:buNone/>
            </a:pPr>
            <a:endParaRPr lang="pl-PL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„OSTRO Z WIEDZĄ”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wsparcie edukacji  szkół kształcenia ogólnego </a:t>
            </a:r>
            <a:r>
              <a:rPr lang="pl-PL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terenu wiejskiej Gminy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Ostrów Mazowiecka”</a:t>
            </a:r>
          </a:p>
          <a:p>
            <a:pPr marL="0" indent="0" algn="just" eaLnBrk="1" hangingPunct="1">
              <a:spcBef>
                <a:spcPts val="0"/>
              </a:spcBef>
              <a:buClr>
                <a:srgbClr val="FF0000"/>
              </a:buClr>
              <a:buNone/>
            </a:pPr>
            <a:endParaRPr lang="pl-PL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450" y="3125155"/>
            <a:ext cx="1872208" cy="1245806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17" y="4902119"/>
            <a:ext cx="1381810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68313" y="260350"/>
            <a:ext cx="8385175" cy="1071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32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433226" y="83893"/>
            <a:ext cx="8385175" cy="1071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pl-PL" sz="35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„Gospodarka wodno-ściekowa na terenie Gminy Ostrów Mazowiecka”</a:t>
            </a:r>
            <a:endParaRPr lang="pl-PL" altLang="pl-PL" sz="35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323528" y="1268760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323528" y="1340768"/>
            <a:ext cx="8604572" cy="4248472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Font typeface="Wingdings" panose="05000000000000000000" pitchFamily="2" charset="2"/>
              <a:buNone/>
            </a:pPr>
            <a:r>
              <a:rPr lang="pl-PL" sz="23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 dofinansowany w ramach </a:t>
            </a:r>
            <a:r>
              <a:rPr lang="pl-PL" sz="23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Programu Rozwoju Obszarów Wiejskich na lata 2014-2020</a:t>
            </a:r>
            <a:endParaRPr lang="pl-PL" sz="23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buFont typeface="Courier New" panose="02070309020205020404" pitchFamily="49" charset="0"/>
              <a:buChar char="o"/>
            </a:pPr>
            <a:r>
              <a:rPr lang="pl-PL" sz="23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23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peracje typu „Gospodarka wodno-ściekowa”</a:t>
            </a:r>
          </a:p>
          <a:p>
            <a:pPr defTabSz="914400">
              <a:buFont typeface="Courier New" panose="02070309020205020404" pitchFamily="49" charset="0"/>
              <a:buChar char="o"/>
            </a:pPr>
            <a:r>
              <a:rPr lang="pl-PL" sz="23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Działanie „podstawowe usługi i odnowa wsi na obszarach wiejskich”</a:t>
            </a:r>
          </a:p>
          <a:p>
            <a:pPr defTabSz="914400">
              <a:buFont typeface="Courier New" panose="02070309020205020404" pitchFamily="49" charset="0"/>
              <a:buChar char="o"/>
            </a:pPr>
            <a:r>
              <a:rPr lang="pl-PL" sz="23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Poddziałanie „Wsparcie inwestycji związanych z tworzeniem, ulepszeniem lub rozbudową wszystkich rodzajów małej infrastruktury, w tym inwestycji w energię odnawialną”</a:t>
            </a:r>
          </a:p>
          <a:p>
            <a:pPr marL="0" indent="0" defTabSz="914400">
              <a:buFont typeface="Wingdings" panose="05000000000000000000" pitchFamily="2" charset="2"/>
              <a:buNone/>
            </a:pPr>
            <a:endParaRPr lang="pl-PL" sz="10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buFont typeface="Wingdings" panose="05000000000000000000" pitchFamily="2" charset="2"/>
              <a:buNone/>
            </a:pPr>
            <a:r>
              <a:rPr lang="pl-PL" sz="25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Wartość projektu: </a:t>
            </a:r>
            <a:r>
              <a:rPr lang="pl-PL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1 960 792,13 zł</a:t>
            </a:r>
          </a:p>
          <a:p>
            <a:pPr marL="0" indent="0" defTabSz="914400">
              <a:buFont typeface="Wingdings" panose="05000000000000000000" pitchFamily="2" charset="2"/>
              <a:buNone/>
            </a:pPr>
            <a:r>
              <a:rPr lang="pl-PL" sz="25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Udział Unii Europejskiej: </a:t>
            </a:r>
            <a:r>
              <a:rPr lang="pl-PL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1 014 350,00 zł</a:t>
            </a:r>
            <a:endParaRPr lang="pl-PL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785234"/>
            <a:ext cx="1218789" cy="109677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93" y="5785234"/>
            <a:ext cx="1662057" cy="108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8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290674" y="332656"/>
            <a:ext cx="8601806" cy="4986081"/>
          </a:xfrm>
        </p:spPr>
        <p:txBody>
          <a:bodyPr/>
          <a:lstStyle/>
          <a:p>
            <a:pPr marL="0" indent="0">
              <a:buNone/>
            </a:pPr>
            <a:r>
              <a:rPr lang="pl-PL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ramach realizacji zadania </a:t>
            </a:r>
            <a:r>
              <a:rPr lang="pl-PL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zostanie: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rozbudowana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sieć wodociągowa w Starej Grabownicy 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Komorowie ul. Wodociąg, Sosnowa, Sarnia 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oraz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sieć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kanalizacji sanitarnej 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Komorowie ul. Wodociąg, Sosnowa, Sarnia, 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Majdan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pl-PL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wybudowane zostanie 127 przydomowych oczyszczalni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ścieków 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zlokalizowanych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30 miejscowościach. </a:t>
            </a:r>
          </a:p>
          <a:p>
            <a:pPr marL="0" indent="0">
              <a:buNone/>
            </a:pPr>
            <a:endParaRPr lang="pl-PL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Oczekiwany rezultat projektu: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rozwiązanie problemu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odprowadzania i oczyszczania ścieków bytowo - gospodarczych z budynków 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mieszkalnych;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poprawa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środowiska 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naturalnego;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podniesie poziomu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jakości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życia mieszkańców.</a:t>
            </a:r>
          </a:p>
          <a:p>
            <a:pPr marL="0" indent="0">
              <a:buNone/>
            </a:pPr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941168"/>
            <a:ext cx="2880485" cy="1916832"/>
          </a:xfrm>
          <a:prstGeom prst="rect">
            <a:avLst/>
          </a:prstGeom>
        </p:spPr>
      </p:pic>
      <p:pic>
        <p:nvPicPr>
          <p:cNvPr id="1026" name="Picture 2" descr="Sołtys Stefan Matys z Kalinowa demonstruje oczyszczalnię na swojej posesj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77" y="4910469"/>
            <a:ext cx="3287452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7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323528" y="1700808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251520" y="382305"/>
            <a:ext cx="860457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„OSTRO Z WIEDZĄ – wsparcie edukacji szkół kształcenia ogólnego o najsłabszych wynikach edukacyjnych z terenu wiejskiej Gminy Ostrów Mazowiecka</a:t>
            </a:r>
            <a:r>
              <a:rPr lang="pl-P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3" name="Symbol zastępczy zawartości 2"/>
          <p:cNvSpPr txBox="1">
            <a:spLocks/>
          </p:cNvSpPr>
          <p:nvPr/>
        </p:nvSpPr>
        <p:spPr>
          <a:xfrm>
            <a:off x="326473" y="1844824"/>
            <a:ext cx="8529619" cy="4392488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 defTabSz="914400">
              <a:buFont typeface="Wingdings" panose="05000000000000000000" pitchFamily="2" charset="2"/>
              <a:buNone/>
            </a:pPr>
            <a:r>
              <a:rPr lang="pl-PL" sz="23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 realizowany w ramach „</a:t>
            </a:r>
            <a:r>
              <a:rPr lang="pl-PL" sz="23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Regionalnego Programu Operacyjnego Województwa Mazowieckiego na lata 2014-2020”</a:t>
            </a:r>
          </a:p>
          <a:p>
            <a:pPr defTabSz="914400">
              <a:buFont typeface="Courier New" panose="02070309020205020404" pitchFamily="49" charset="0"/>
              <a:buChar char="o"/>
            </a:pPr>
            <a:r>
              <a:rPr lang="pl-PL" sz="23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Oś priorytetowa X Edukacja dla rozwoju regionu</a:t>
            </a:r>
          </a:p>
          <a:p>
            <a:pPr defTabSz="914400">
              <a:buFont typeface="Courier New" panose="02070309020205020404" pitchFamily="49" charset="0"/>
              <a:buChar char="o"/>
            </a:pPr>
            <a:r>
              <a:rPr lang="pl-PL" sz="23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Działanie 10.1 Kształcenie i rozwój dzieci i młodzieży </a:t>
            </a:r>
          </a:p>
          <a:p>
            <a:pPr defTabSz="914400">
              <a:buFont typeface="Courier New" panose="02070309020205020404" pitchFamily="49" charset="0"/>
              <a:buChar char="o"/>
            </a:pPr>
            <a:r>
              <a:rPr lang="pl-PL" sz="23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Poddziałanie 10.1.1 Edukacja Ogólna</a:t>
            </a:r>
          </a:p>
          <a:p>
            <a:pPr marL="0" indent="0" defTabSz="914400">
              <a:spcBef>
                <a:spcPts val="0"/>
              </a:spcBef>
              <a:buFont typeface="Wingdings" panose="05000000000000000000" pitchFamily="2" charset="2"/>
              <a:buNone/>
            </a:pPr>
            <a:endParaRPr lang="pl-PL" sz="1500" b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pl-PL" sz="25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Wartość projektu: </a:t>
            </a:r>
            <a:r>
              <a:rPr lang="pl-PL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999 413,00 zł</a:t>
            </a:r>
          </a:p>
          <a:p>
            <a:pPr marL="0" indent="0" defTabSz="914400">
              <a:buFont typeface="Wingdings" panose="05000000000000000000" pitchFamily="2" charset="2"/>
              <a:buNone/>
            </a:pPr>
            <a:r>
              <a:rPr lang="pl-PL" sz="25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Udział Unii Europejskiej: </a:t>
            </a:r>
            <a:r>
              <a:rPr lang="pl-PL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949 413,00 zł</a:t>
            </a:r>
          </a:p>
          <a:p>
            <a:pPr marL="0" indent="0" defTabSz="914400">
              <a:buFont typeface="Wingdings" panose="05000000000000000000" pitchFamily="2" charset="2"/>
              <a:buNone/>
            </a:pPr>
            <a:endParaRPr lang="pl-PL" sz="2400" kern="0" dirty="0"/>
          </a:p>
        </p:txBody>
      </p:sp>
      <p:pic>
        <p:nvPicPr>
          <p:cNvPr id="14" name="Picture 2" descr="Znalezione obrazy dla zapytania europejski fundusz społeczn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318849"/>
            <a:ext cx="2256185" cy="150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323720"/>
            <a:ext cx="2931716" cy="153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5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67544" y="332656"/>
            <a:ext cx="8008937" cy="4896544"/>
          </a:xfrm>
        </p:spPr>
        <p:txBody>
          <a:bodyPr/>
          <a:lstStyle/>
          <a:p>
            <a:pPr marL="0" indent="0">
              <a:buNone/>
            </a:pP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Projektem objętych </a:t>
            </a:r>
            <a:r>
              <a:rPr lang="pl-PL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zostanie: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300 </a:t>
            </a:r>
            <a:r>
              <a:rPr lang="pl-PL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uczniów </a:t>
            </a:r>
            <a:endParaRPr lang="pl-PL" sz="2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138" indent="-274638">
              <a:buFont typeface="Wingdings" panose="05000000000000000000" pitchFamily="2" charset="2"/>
              <a:buChar char="ü"/>
            </a:pP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11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szkół podstawowych </a:t>
            </a:r>
          </a:p>
          <a:p>
            <a:pPr marL="719138" indent="0">
              <a:buNone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PSP w Dudach, PSP w Jasienicy, PSP w Jelonkach, </a:t>
            </a:r>
            <a:b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PSP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Komorowie, PSP w Kozikach, PSP w Nagoszewce, 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PSP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Starym Lubiejewie, PSP w Ugniewie, 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PSP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Nowej Osuchowej, PSP w Kalinowie, PSP w 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Dybkach)</a:t>
            </a:r>
          </a:p>
          <a:p>
            <a:pPr marL="719138" indent="-274638">
              <a:buFont typeface="Wingdings" panose="05000000000000000000" pitchFamily="2" charset="2"/>
              <a:buChar char="ü"/>
            </a:pPr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gimnazjów 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(PG w Jasienicy, PG w Komorowie, </a:t>
            </a:r>
            <a:b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PG w Nagoszewie, PG w Jelonkach);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nauczyciele </a:t>
            </a:r>
            <a:r>
              <a:rPr lang="pl-PL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uczący w szkołach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dla których przewidziany jest szereg szkoleń m.in. </a:t>
            </a:r>
            <a:r>
              <a:rPr lang="pl-PL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programowania dla nauczycieli, z zakresu rozpoznawania rozwojowych, edukacyjnych i psychofizycznych uczniów.</a:t>
            </a:r>
          </a:p>
          <a:p>
            <a:endParaRPr lang="pl-PL" sz="2000" dirty="0"/>
          </a:p>
          <a:p>
            <a:endParaRPr lang="pl-PL" sz="2000" dirty="0"/>
          </a:p>
        </p:txBody>
      </p:sp>
      <p:pic>
        <p:nvPicPr>
          <p:cNvPr id="8" name="Picture 2" descr="Znalezione obrazy dla zapytania europejski fundusz społeczn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318849"/>
            <a:ext cx="2256185" cy="150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323720"/>
            <a:ext cx="2931716" cy="153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4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69" y="4772025"/>
            <a:ext cx="2190750" cy="2085975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323528" y="332656"/>
            <a:ext cx="8568952" cy="4320480"/>
          </a:xfrm>
        </p:spPr>
        <p:txBody>
          <a:bodyPr/>
          <a:lstStyle/>
          <a:p>
            <a:pPr marL="0" indent="0">
              <a:buNone/>
            </a:pP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zakłada m.in. organizację zajęć: </a:t>
            </a:r>
            <a:endParaRPr lang="pl-PL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„Języki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obce bez problemu na 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egzaminie”,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„Z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matematyką za pan 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brat”,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„Gra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biznesowa-symulacja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przedsiębiorstwa”,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Dream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Team-warsztaty pracy 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zespołowej”,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„Warsztaty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kreatywności i 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innowacyjności”,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„Przyrodnicze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eksperymentatorium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„Programista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Jutra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!”. </a:t>
            </a:r>
          </a:p>
          <a:p>
            <a:pPr marL="0" indent="0">
              <a:buNone/>
            </a:pPr>
            <a:endParaRPr lang="pl-PL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ramach projektu zorganizowane zostaną wycieczki edukacyjne, 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trakcie wakacji półkolonie naukowe "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Eksperymentowo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endParaRPr lang="pl-PL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64" y="4772025"/>
            <a:ext cx="3713036" cy="20859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2025"/>
            <a:ext cx="3057567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1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2173560"/>
          </a:xfrm>
        </p:spPr>
        <p:txBody>
          <a:bodyPr/>
          <a:lstStyle/>
          <a:p>
            <a:r>
              <a:rPr lang="pl-PL" sz="45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Projekty zrealizowane przez Gminę Ostrów Mazowiecka </a:t>
            </a:r>
            <a:r>
              <a:rPr lang="pl-PL" sz="45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5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5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przy </a:t>
            </a:r>
            <a:r>
              <a:rPr lang="pl-PL" sz="45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udziale środków unijnych </a:t>
            </a:r>
            <a:endParaRPr lang="pl-PL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Znalezione obrazy dla zapytania unia europejska flag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3" y="3140968"/>
            <a:ext cx="421246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068959"/>
            <a:ext cx="4728190" cy="30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7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Znalezione obrazy dla zapytania program operacyjny kapitał ludz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75456"/>
            <a:ext cx="2695755" cy="2060848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1412776"/>
            <a:ext cx="7772400" cy="723528"/>
          </a:xfrm>
        </p:spPr>
        <p:txBody>
          <a:bodyPr/>
          <a:lstStyle/>
          <a:p>
            <a:r>
              <a:rPr lang="pl-PL" sz="5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Projekty oświatowe</a:t>
            </a:r>
            <a:endParaRPr lang="pl-PL" sz="50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type="subTitle" idx="1"/>
          </p:nvPr>
        </p:nvSpPr>
        <p:spPr>
          <a:xfrm>
            <a:off x="683568" y="2636912"/>
            <a:ext cx="7776864" cy="3744416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Europejski Fundusz Społeczny w ramach </a:t>
            </a:r>
            <a:endParaRPr lang="pl-PL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Programu Operacyjnego Kapitał Ludzki 2007 – 2013</a:t>
            </a:r>
          </a:p>
          <a:p>
            <a:pPr marL="0" indent="0" algn="just">
              <a:spcBef>
                <a:spcPts val="0"/>
              </a:spcBef>
              <a:buNone/>
            </a:pPr>
            <a:endParaRPr lang="pl-PL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Priorytet IX Rozwój wykształcenia i kompetencji w regionach</a:t>
            </a:r>
          </a:p>
          <a:p>
            <a:pPr marL="0" indent="0" algn="just">
              <a:spcBef>
                <a:spcPts val="0"/>
              </a:spcBef>
              <a:buNone/>
            </a:pPr>
            <a:endParaRPr lang="pl-PL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Działanie 9.1 Wyrównywanie szans edukacyjnych i zapewnienie wysokiej jakości usług edukacyjnych świadczonych w systemie oświaty </a:t>
            </a:r>
          </a:p>
          <a:p>
            <a:pPr marL="0" indent="0" algn="just">
              <a:spcBef>
                <a:spcPts val="0"/>
              </a:spcBef>
              <a:buNone/>
            </a:pPr>
            <a:endParaRPr lang="pl-PL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Poddziałanie 9.1.2 Wyrównywanie szans edukacyjnych uczniów </a:t>
            </a:r>
            <a:b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grup o utrudnionym dostępie do edukacji oraz zmniejszenie różnic w jakości usług edukacyjnych</a:t>
            </a:r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57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323528" y="1052736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251520" y="116632"/>
            <a:ext cx="86045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Zagrajmy o sukces</a:t>
            </a:r>
            <a:endParaRPr lang="pl-PL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323528" y="1124744"/>
            <a:ext cx="8604572" cy="5733256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pl-PL" sz="25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Działaniami w ramach Projektu zostało objętych łącznie </a:t>
            </a:r>
            <a:br>
              <a:rPr lang="pl-PL" sz="25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50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r>
              <a:rPr lang="pl-PL" sz="25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uczniów z 4 gminnych Gimnazjów</a:t>
            </a:r>
          </a:p>
          <a:p>
            <a:pPr marL="0" indent="0" defTabSz="914400">
              <a:spcBef>
                <a:spcPts val="0"/>
              </a:spcBef>
              <a:buNone/>
            </a:pPr>
            <a:endParaRPr lang="pl-PL" sz="15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realizacji w każdym gimnazjum objętym Projektem, zostały przeprowadzone zajęcia pozalekcyjne:</a:t>
            </a:r>
          </a:p>
          <a:p>
            <a:pPr marL="1077913" indent="-447675" defTabSz="9144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informatyczne;</a:t>
            </a:r>
          </a:p>
          <a:p>
            <a:pPr marL="1077913" indent="-447675" defTabSz="9144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z zakresu przedmiotów przyrodniczo – matematycznych;</a:t>
            </a:r>
          </a:p>
          <a:p>
            <a:pPr marL="1077913" indent="-447675" defTabSz="9144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z języka angielskiego;</a:t>
            </a:r>
          </a:p>
          <a:p>
            <a:pPr marL="1077913" indent="-447675" defTabSz="9144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z zakresu wsparcia psychologicznego;</a:t>
            </a:r>
          </a:p>
          <a:p>
            <a:pPr marL="1077913" indent="-447675" defTabSz="9144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sportowe;</a:t>
            </a:r>
          </a:p>
          <a:p>
            <a:pPr marL="449263" indent="-449263" defTabSz="9144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Zakupiono sprzęt i pomoce do prowadzenia zajęć sportowych. </a:t>
            </a:r>
          </a:p>
          <a:p>
            <a:pPr marL="449263" indent="-449263" defTabSz="914400">
              <a:spcBef>
                <a:spcPts val="0"/>
              </a:spcBef>
              <a:buFont typeface="Wingdings" panose="05000000000000000000" pitchFamily="2" charset="2"/>
              <a:buNone/>
            </a:pPr>
            <a:endParaRPr lang="pl-PL" sz="15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r>
              <a:rPr lang="pl-PL" sz="2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Wartość projektu: </a:t>
            </a:r>
            <a:r>
              <a:rPr lang="pl-PL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162 407,51</a:t>
            </a:r>
            <a:r>
              <a:rPr lang="pl-PL" sz="2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endParaRPr lang="pl-PL" sz="5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r>
              <a:rPr lang="pl-PL" sz="2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Udział Unii Europejskiej: </a:t>
            </a:r>
            <a:r>
              <a:rPr lang="pl-PL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162 407,51 </a:t>
            </a:r>
            <a:r>
              <a:rPr lang="pl-PL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endParaRPr lang="pl-PL" sz="5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r>
              <a:rPr lang="pl-PL" sz="2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Czas trwania:</a:t>
            </a:r>
            <a:r>
              <a:rPr lang="pl-PL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5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wrzesień 2010 – listopad 2011</a:t>
            </a:r>
          </a:p>
          <a:p>
            <a:pPr algn="ctr" defTabSz="914400">
              <a:spcBef>
                <a:spcPts val="0"/>
              </a:spcBef>
              <a:buFont typeface="Wingdings" panose="05000000000000000000" pitchFamily="2" charset="2"/>
              <a:buNone/>
            </a:pPr>
            <a:endParaRPr lang="pl-PL" sz="1600" kern="0" dirty="0"/>
          </a:p>
        </p:txBody>
      </p:sp>
      <p:pic>
        <p:nvPicPr>
          <p:cNvPr id="11" name="Picture 4" descr="Znalezione obrazy dla zapytania program operacyjny kapitał ludz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5" y="75901"/>
            <a:ext cx="1183587" cy="9048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699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323528" y="1052736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1259632" y="116632"/>
            <a:ext cx="7596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Konkurs „Warto grać o sukces</a:t>
            </a:r>
            <a:r>
              <a:rPr lang="pl-PL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na najciekawsze zajęcia realizowane w ramach </a:t>
            </a:r>
            <a:r>
              <a:rPr lang="pl-PL" sz="2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Projektu </a:t>
            </a:r>
            <a:r>
              <a:rPr lang="pl-PL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2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Zagrajmy </a:t>
            </a:r>
            <a:r>
              <a:rPr lang="pl-PL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 sukces”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323528" y="1196753"/>
            <a:ext cx="8604572" cy="2952327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 defTabSz="914400">
              <a:spcBef>
                <a:spcPts val="0"/>
              </a:spcBef>
              <a:buClr>
                <a:srgbClr val="CC0000"/>
              </a:buClr>
              <a:buNone/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ramach konkursu „Warto grać o sukces” uczniowie </a:t>
            </a:r>
            <a:endParaRPr lang="pl-PL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8038" algn="just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Publicznego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Gimnazjum Nr 4 im. Bohaterów Westerplatte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Jelonkach </a:t>
            </a:r>
          </a:p>
          <a:p>
            <a:pPr marL="808038" algn="just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Publicznego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Gimnazjum Nr 2 im. Św. Stanisława Kostki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Komorowie </a:t>
            </a:r>
            <a:endParaRPr lang="pl-PL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defTabSz="914400">
              <a:spcBef>
                <a:spcPts val="0"/>
              </a:spcBef>
              <a:buClr>
                <a:srgbClr val="CC0000"/>
              </a:buClr>
              <a:buNone/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wzięli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udział w zagranicznych wycieczkach edukacyjnych. </a:t>
            </a: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endParaRPr lang="pl-PL" sz="1000" b="1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r>
              <a:rPr lang="pl-PL" sz="2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Kwota dofinansowania dla każdej ze szkół: </a:t>
            </a:r>
            <a:r>
              <a:rPr lang="pl-PL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20 000,00 </a:t>
            </a:r>
            <a:r>
              <a:rPr lang="pl-PL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endParaRPr lang="pl-PL" sz="5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spcBef>
                <a:spcPts val="0"/>
              </a:spcBef>
              <a:buFont typeface="Wingdings" panose="05000000000000000000" pitchFamily="2" charset="2"/>
              <a:buNone/>
            </a:pPr>
            <a:endParaRPr lang="pl-PL" sz="1600" kern="0" dirty="0"/>
          </a:p>
        </p:txBody>
      </p:sp>
      <p:pic>
        <p:nvPicPr>
          <p:cNvPr id="11" name="Picture 4" descr="Znalezione obrazy dla zapytania program operacyjny kapitał ludz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5" y="75901"/>
            <a:ext cx="1183587" cy="904827"/>
          </a:xfrm>
          <a:prstGeom prst="rect">
            <a:avLst/>
          </a:prstGeom>
          <a:noFill/>
        </p:spPr>
      </p:pic>
      <p:pic>
        <p:nvPicPr>
          <p:cNvPr id="8" name="Obraz 7" descr="lit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072272"/>
            <a:ext cx="3750816" cy="2813112"/>
          </a:xfrm>
          <a:prstGeom prst="rect">
            <a:avLst/>
          </a:prstGeom>
          <a:ln w="127000" cmpd="tri">
            <a:gradFill flip="none" rotWithShape="1">
              <a:gsLst>
                <a:gs pos="0">
                  <a:srgbClr val="825600"/>
                </a:gs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0" scaled="1"/>
              <a:tileRect/>
            </a:gradFill>
          </a:ln>
          <a:effectLst>
            <a:softEdge rad="63500"/>
          </a:effectLst>
        </p:spPr>
      </p:pic>
      <p:pic>
        <p:nvPicPr>
          <p:cNvPr id="9" name="Obraz 8" descr="lit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4072272"/>
            <a:ext cx="3720413" cy="2790310"/>
          </a:xfrm>
          <a:prstGeom prst="rect">
            <a:avLst/>
          </a:prstGeom>
          <a:ln w="127000" cap="rnd" cmpd="tri">
            <a:gradFill flip="none" rotWithShape="1">
              <a:gsLst>
                <a:gs pos="4900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rou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0452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68313" y="260350"/>
            <a:ext cx="8385175" cy="1071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32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22056" y="1484784"/>
            <a:ext cx="8675108" cy="51845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>
            <a:lvl1pPr marL="339725" indent="-339725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algn="ctr" eaLnBrk="1" hangingPunct="1">
              <a:spcBef>
                <a:spcPts val="800"/>
              </a:spcBef>
              <a:buClr>
                <a:srgbClr val="FF0000"/>
              </a:buClr>
              <a:buNone/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pozyskanych środków unijnych zrealizowano do tej pory:</a:t>
            </a:r>
          </a:p>
          <a:p>
            <a:pPr marL="0" indent="0" algn="ctr" eaLnBrk="1" hangingPunct="1">
              <a:spcBef>
                <a:spcPts val="800"/>
              </a:spcBef>
              <a:buClr>
                <a:srgbClr val="FF0000"/>
              </a:buClr>
              <a:buNone/>
            </a:pPr>
            <a:endParaRPr lang="pl-PL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1338"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6302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budowę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przydomowych oczyszczalni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ścieków;</a:t>
            </a:r>
            <a:endParaRPr lang="pl-PL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1338"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6302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instalację solarną na budynku Zespołu Szkół Publicznych </a:t>
            </a:r>
            <a:b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Nagoszewie;</a:t>
            </a:r>
            <a:endParaRPr lang="pl-PL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1338"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6302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budowę gminnego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nternetu;</a:t>
            </a:r>
          </a:p>
          <a:p>
            <a:pPr marL="541338"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6302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inwestycje drogowe;</a:t>
            </a:r>
          </a:p>
          <a:p>
            <a:pPr marL="541338"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6302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remonty świetlic wiejskich;</a:t>
            </a:r>
          </a:p>
          <a:p>
            <a:pPr marL="541338"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6302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projekty oświatowe;</a:t>
            </a:r>
          </a:p>
          <a:p>
            <a:pPr marL="541338"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6302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zagospodarowanie przestrzeni publicznej </a:t>
            </a:r>
            <a:b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(m.in. place zabaw,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iłownie zewnętrzne);</a:t>
            </a:r>
          </a:p>
          <a:p>
            <a:pPr marL="541338"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6302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imprezy kulturalno - promocyjne (Dożynki Gminne). </a:t>
            </a:r>
          </a:p>
          <a:p>
            <a:pPr eaLnBrk="1" hangingPunct="1">
              <a:lnSpc>
                <a:spcPct val="150000"/>
              </a:lnSpc>
              <a:spcBef>
                <a:spcPts val="80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pl-PL" sz="2000" dirty="0" smtClean="0"/>
          </a:p>
          <a:p>
            <a:pPr eaLnBrk="1" hangingPunct="1">
              <a:lnSpc>
                <a:spcPct val="150000"/>
              </a:lnSpc>
              <a:spcBef>
                <a:spcPts val="80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pl-PL" sz="2000" dirty="0" smtClean="0"/>
          </a:p>
        </p:txBody>
      </p:sp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92592" y="197198"/>
            <a:ext cx="8385175" cy="1071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pl-PL" altLang="pl-PL" sz="4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Gmina Ostrów Mazowiecka </a:t>
            </a:r>
            <a:br>
              <a:rPr lang="pl-PL" altLang="pl-PL" sz="4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</a:br>
            <a:r>
              <a:rPr lang="pl-PL" altLang="pl-PL" sz="35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liderem w pozyskiwaniu środków unijnych 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392592" y="1336530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1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" grpId="0"/>
      <p:bldP spid="9218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323528" y="1772816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1115616" y="116632"/>
            <a:ext cx="79563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Indywidualizacja </a:t>
            </a:r>
            <a:br>
              <a:rPr lang="pl-PL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procesu nauczania w klasach I – III </a:t>
            </a:r>
            <a:br>
              <a:rPr lang="pl-PL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Gminie Ostrów Mazowiecka</a:t>
            </a:r>
            <a:endParaRPr lang="pl-PL" sz="32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323528" y="1800200"/>
            <a:ext cx="8604572" cy="4869160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pl-PL" sz="25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Działaniami w ramach Projektu zostało objętych łącznie </a:t>
            </a:r>
            <a:br>
              <a:rPr lang="pl-PL" sz="25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50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445</a:t>
            </a:r>
            <a:r>
              <a:rPr lang="pl-PL" sz="25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uczniów z 4 gminnych Gimnazjów</a:t>
            </a:r>
          </a:p>
          <a:p>
            <a:pPr marL="0" indent="0" defTabSz="914400">
              <a:spcBef>
                <a:spcPts val="0"/>
              </a:spcBef>
              <a:buNone/>
            </a:pPr>
            <a:endParaRPr lang="pl-PL" sz="15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l-PL" sz="25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realizacji Projektu:</a:t>
            </a:r>
          </a:p>
          <a:p>
            <a:pPr marL="1074738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Doposażono bazę dydaktyczną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szkół; </a:t>
            </a:r>
            <a:endParaRPr lang="pl-PL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4738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Zorganizowano zajęcia dodatkowe wspierające indywidualizację procesu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dydaktycznego.</a:t>
            </a:r>
            <a:endParaRPr lang="pl-PL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263" indent="-449263" defTabSz="914400">
              <a:spcBef>
                <a:spcPts val="0"/>
              </a:spcBef>
              <a:buFont typeface="Wingdings" panose="05000000000000000000" pitchFamily="2" charset="2"/>
              <a:buNone/>
            </a:pPr>
            <a:endParaRPr lang="pl-PL" sz="15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None/>
            </a:pPr>
            <a:r>
              <a:rPr lang="pl-PL" sz="2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Wartość projektu: </a:t>
            </a:r>
            <a:r>
              <a:rPr lang="pl-PL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298 491,35 </a:t>
            </a:r>
            <a:r>
              <a:rPr lang="pl-PL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endParaRPr lang="pl-PL" sz="5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None/>
            </a:pPr>
            <a:r>
              <a:rPr lang="pl-PL" sz="2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Udział Unii Europejskiej: </a:t>
            </a:r>
            <a:r>
              <a:rPr lang="pl-PL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pl-PL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491,35 </a:t>
            </a:r>
            <a:r>
              <a:rPr lang="pl-PL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endParaRPr lang="pl-PL" sz="5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r>
              <a:rPr lang="pl-PL" sz="2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Czas trwania:</a:t>
            </a:r>
            <a:r>
              <a:rPr lang="pl-PL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5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wrzesień 2011 – sierpień 2012</a:t>
            </a:r>
          </a:p>
          <a:p>
            <a:pPr algn="ctr" defTabSz="914400">
              <a:spcBef>
                <a:spcPts val="0"/>
              </a:spcBef>
              <a:buFont typeface="Wingdings" panose="05000000000000000000" pitchFamily="2" charset="2"/>
              <a:buNone/>
            </a:pPr>
            <a:endParaRPr lang="pl-PL" sz="1600" kern="0" dirty="0"/>
          </a:p>
        </p:txBody>
      </p:sp>
      <p:pic>
        <p:nvPicPr>
          <p:cNvPr id="11" name="Picture 4" descr="Znalezione obrazy dla zapytania program operacyjny kapitał ludz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061" y="359763"/>
            <a:ext cx="1471619" cy="11250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27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891952"/>
          </a:xfrm>
        </p:spPr>
        <p:txBody>
          <a:bodyPr/>
          <a:lstStyle/>
          <a:p>
            <a:r>
              <a:rPr lang="pl-PL" sz="25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Zajęcia </a:t>
            </a:r>
            <a:r>
              <a:rPr lang="pl-PL" sz="25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dodatkowe wspierające indywidualizację procesu </a:t>
            </a:r>
            <a:r>
              <a:rPr lang="pl-PL" sz="25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dydaktycznego</a:t>
            </a:r>
            <a:r>
              <a:rPr lang="pl-PL" sz="25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5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gminnych Szkołach</a:t>
            </a:r>
            <a:endParaRPr lang="pl-PL" sz="25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az 7" descr="Stare Lubiejewo - indywidualizacja (2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1988840"/>
            <a:ext cx="5376597" cy="4032448"/>
          </a:xfrm>
          <a:prstGeom prst="rect">
            <a:avLst/>
          </a:prstGeom>
        </p:spPr>
      </p:pic>
      <p:pic>
        <p:nvPicPr>
          <p:cNvPr id="9" name="Obraz 8" descr="Obraz 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022" y="1268760"/>
            <a:ext cx="3635896" cy="2726922"/>
          </a:xfrm>
          <a:prstGeom prst="rect">
            <a:avLst/>
          </a:prstGeom>
        </p:spPr>
      </p:pic>
      <p:pic>
        <p:nvPicPr>
          <p:cNvPr id="10" name="Obraz 9" descr="SDC125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086454"/>
            <a:ext cx="3635896" cy="272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1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323528" y="1700808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1259632" y="44624"/>
            <a:ext cx="76684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5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Dziecięca akademia przyszłości – wyrównywanie szans edukacyjnych uczniów poprzez dodatkowe zajęcia rozwijające kompetencje kluczowe w szkołach podstawowych</a:t>
            </a:r>
            <a:endParaRPr lang="pl-PL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323528" y="1700808"/>
            <a:ext cx="8604572" cy="5733256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pl-PL" sz="25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Działaniami w ramach Projektu zostało objętych łącznie </a:t>
            </a:r>
            <a:br>
              <a:rPr lang="pl-PL" sz="25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5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r>
              <a:rPr lang="pl-PL" sz="25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uczniów z 4 Szkół Podstawowych </a:t>
            </a:r>
          </a:p>
          <a:p>
            <a:pPr marL="0" indent="0" algn="ctr" defTabSz="914400">
              <a:spcBef>
                <a:spcPts val="0"/>
              </a:spcBef>
              <a:buNone/>
            </a:pPr>
            <a:r>
              <a:rPr lang="pl-PL" sz="2000" b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(Dybki, Jasienica, Koziki, Nowa </a:t>
            </a:r>
            <a:r>
              <a:rPr lang="pl-PL" sz="20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Osuchowa)</a:t>
            </a:r>
            <a:endParaRPr lang="pl-PL" sz="2000" b="1" kern="0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ts val="0"/>
              </a:spcBef>
              <a:buNone/>
            </a:pPr>
            <a:endParaRPr lang="pl-PL" sz="10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l-PL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</a:t>
            </a: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realizacji w </a:t>
            </a:r>
            <a:r>
              <a:rPr lang="pl-PL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każdej szkole podstawowej objętej </a:t>
            </a: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Projektem </a:t>
            </a:r>
            <a:b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zostały </a:t>
            </a:r>
            <a:r>
              <a:rPr lang="pl-PL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przeprowadzone zajęcia pozalekcyjne:</a:t>
            </a:r>
          </a:p>
          <a:p>
            <a:pPr marL="1074738" defTabSz="9144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</a:t>
            </a: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informatyczne;</a:t>
            </a:r>
            <a:endParaRPr lang="pl-PL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4738" defTabSz="9144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z zakresu przedmiotów przyrodniczo – </a:t>
            </a: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matematycznych;</a:t>
            </a:r>
            <a:endParaRPr lang="pl-PL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4738" defTabSz="9144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z zakresu języków </a:t>
            </a: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obcych;</a:t>
            </a:r>
            <a:endParaRPr lang="pl-PL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4738" defTabSz="9144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z zakresu wsparcia </a:t>
            </a:r>
            <a:r>
              <a:rPr lang="pl-PL" sz="2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psychologiczno</a:t>
            </a:r>
            <a:r>
              <a:rPr lang="pl-PL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pedagogicznego;</a:t>
            </a:r>
            <a:endParaRPr lang="pl-PL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4738" defTabSz="9144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sportowo – </a:t>
            </a: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wychowawcze.</a:t>
            </a:r>
          </a:p>
          <a:p>
            <a:pPr defTabSz="9144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Doposażono bazę dydaktyczną szkół.</a:t>
            </a:r>
            <a:endParaRPr lang="pl-PL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263" indent="-449263" defTabSz="914400">
              <a:spcBef>
                <a:spcPts val="0"/>
              </a:spcBef>
              <a:buFont typeface="Wingdings" panose="05000000000000000000" pitchFamily="2" charset="2"/>
              <a:buNone/>
            </a:pPr>
            <a:endParaRPr lang="pl-PL" sz="10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None/>
            </a:pPr>
            <a:r>
              <a:rPr lang="pl-PL" sz="2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Wartość </a:t>
            </a:r>
            <a:r>
              <a:rPr lang="pl-PL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projektu: </a:t>
            </a:r>
            <a:r>
              <a:rPr lang="pl-PL" sz="23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106 507,21  </a:t>
            </a:r>
            <a:r>
              <a:rPr lang="pl-PL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None/>
            </a:pPr>
            <a:r>
              <a:rPr lang="pl-PL" sz="2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Udział Unii Europejskiej</a:t>
            </a:r>
            <a:r>
              <a:rPr lang="pl-PL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23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106 507,21 </a:t>
            </a:r>
            <a:r>
              <a:rPr lang="pl-PL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r>
              <a:rPr lang="pl-PL" sz="2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Czas trwania:</a:t>
            </a:r>
            <a:r>
              <a:rPr lang="pl-PL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3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wrzesień 2012 – czerwiec 2013</a:t>
            </a:r>
          </a:p>
          <a:p>
            <a:pPr algn="ctr" defTabSz="914400">
              <a:spcBef>
                <a:spcPts val="0"/>
              </a:spcBef>
              <a:buFont typeface="Wingdings" panose="05000000000000000000" pitchFamily="2" charset="2"/>
              <a:buNone/>
            </a:pPr>
            <a:endParaRPr lang="pl-PL" sz="1600" kern="0" dirty="0"/>
          </a:p>
        </p:txBody>
      </p:sp>
      <p:pic>
        <p:nvPicPr>
          <p:cNvPr id="11" name="Picture 4" descr="Znalezione obrazy dla zapytania program operacyjny kapitał ludz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5" y="363933"/>
            <a:ext cx="1183587" cy="9048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789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891952"/>
          </a:xfrm>
        </p:spPr>
        <p:txBody>
          <a:bodyPr/>
          <a:lstStyle/>
          <a:p>
            <a:r>
              <a:rPr lang="pl-PL" sz="25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Zajęcia pozalekcyjne w ramach „Dziecięcej Akademii Przyszłości”</a:t>
            </a:r>
            <a:endParaRPr lang="pl-PL" sz="25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 descr="100_16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933056"/>
            <a:ext cx="3839094" cy="2879320"/>
          </a:xfrm>
          <a:prstGeom prst="rect">
            <a:avLst/>
          </a:prstGeom>
        </p:spPr>
      </p:pic>
      <p:pic>
        <p:nvPicPr>
          <p:cNvPr id="2050" name="Picture 2" descr="https://gminaostrowmaz.home.pl/gmina/images/zdjecia/MojaPrzyszlosc/HPIM17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9"/>
            <a:ext cx="382842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gminaostrowmaz.home.pl/gmina/images/multithumb_thumbs/b_800_600_0_00_images_zdjecia_MojaPrzyszlosc_IMG_20141025_0926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79" y="1414425"/>
            <a:ext cx="4049213" cy="539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56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323528" y="1340768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1259632" y="116632"/>
            <a:ext cx="75964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Konkurs „Start w przyszłość” na najciekawsze zajęcia realizowane w ramach projektu „Dziecięca Akademia Przyszłości”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323528" y="1457537"/>
            <a:ext cx="8604572" cy="2475520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spcBef>
                <a:spcPts val="0"/>
              </a:spcBef>
              <a:buClr>
                <a:srgbClr val="CC0000"/>
              </a:buClr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Trzy szkoły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podstawowe będące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Laureatami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Konkursu </a:t>
            </a:r>
          </a:p>
          <a:p>
            <a:pPr marL="0" indent="0" algn="ctr" defTabSz="914400">
              <a:spcBef>
                <a:spcPts val="0"/>
              </a:spcBef>
              <a:buClr>
                <a:srgbClr val="CC0000"/>
              </a:buClr>
              <a:buNone/>
            </a:pPr>
            <a:r>
              <a:rPr lang="pl-PL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Start </a:t>
            </a:r>
            <a:r>
              <a:rPr lang="pl-PL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przyszłość”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najciekawsze zajęcia realizowane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ramach projektu systemowego „Dziecięca akademia przyszłości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PSP Dybki, PSP Koziki, PSP Nowa Osuchowa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marL="0" indent="0" algn="ctr" defTabSz="914400">
              <a:spcBef>
                <a:spcPts val="0"/>
              </a:spcBef>
              <a:buClr>
                <a:srgbClr val="CC0000"/>
              </a:buClr>
              <a:buNone/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otrzymały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dodatkowe środki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finansowe na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organizację wypoczynku.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endParaRPr lang="pl-PL" sz="1000" b="1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r>
              <a:rPr lang="pl-PL" sz="2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Łączna kwota dofinansowania: </a:t>
            </a:r>
            <a:r>
              <a:rPr lang="pl-PL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36 000,00 </a:t>
            </a:r>
            <a:r>
              <a:rPr lang="pl-PL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endParaRPr lang="pl-PL" sz="5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spcBef>
                <a:spcPts val="0"/>
              </a:spcBef>
              <a:buFont typeface="Wingdings" panose="05000000000000000000" pitchFamily="2" charset="2"/>
              <a:buNone/>
            </a:pPr>
            <a:endParaRPr lang="pl-PL" sz="1600" kern="0" dirty="0"/>
          </a:p>
        </p:txBody>
      </p:sp>
      <p:pic>
        <p:nvPicPr>
          <p:cNvPr id="11" name="Picture 4" descr="Znalezione obrazy dla zapytania program operacyjny kapitał ludz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5" y="147909"/>
            <a:ext cx="1183587" cy="904827"/>
          </a:xfrm>
          <a:prstGeom prst="rect">
            <a:avLst/>
          </a:prstGeom>
          <a:noFill/>
        </p:spPr>
      </p:pic>
      <p:pic>
        <p:nvPicPr>
          <p:cNvPr id="12" name="Obraz 11" descr="start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987" y="3933057"/>
            <a:ext cx="3803915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6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323528" y="1124744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1259632" y="44624"/>
            <a:ext cx="76684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Mój pierwszy robot</a:t>
            </a:r>
            <a:endParaRPr lang="pl-PL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323528" y="1196752"/>
            <a:ext cx="8352928" cy="5472608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pl-PL" sz="25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Działaniami w ramach Projektu zostało objętych łącznie </a:t>
            </a:r>
            <a:br>
              <a:rPr lang="pl-PL" sz="25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5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160</a:t>
            </a:r>
            <a:r>
              <a:rPr lang="pl-PL" sz="25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uczniów z 10 Szkół Podstawowych </a:t>
            </a:r>
          </a:p>
          <a:p>
            <a:pPr marL="0" indent="0" defTabSz="914400">
              <a:spcBef>
                <a:spcPts val="0"/>
              </a:spcBef>
              <a:buNone/>
            </a:pPr>
            <a:endParaRPr lang="pl-PL" sz="10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l-PL" sz="19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</a:t>
            </a:r>
            <a:r>
              <a:rPr lang="pl-PL" sz="19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realizacji Projektu uczestnicy </a:t>
            </a:r>
            <a:r>
              <a:rPr lang="pl-PL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mieli </a:t>
            </a: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możliwość samodzielnie zbudować, jak również zaprogramować swojego pierwszego robota. Zajęcia miały formę warsztatów, rozwijających u dzieci umiejętności takich </a:t>
            </a:r>
            <a:r>
              <a:rPr lang="pl-PL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jak: </a:t>
            </a:r>
            <a:endParaRPr lang="pl-PL" sz="19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4738" defTabSz="9144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19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wyobraźnia </a:t>
            </a:r>
            <a:r>
              <a:rPr lang="pl-PL" sz="19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wirtualno</a:t>
            </a:r>
            <a:r>
              <a:rPr lang="pl-PL" sz="19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przestrzenna;</a:t>
            </a:r>
          </a:p>
          <a:p>
            <a:pPr marL="1074738" defTabSz="9144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19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19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wórczość;</a:t>
            </a:r>
            <a:endParaRPr lang="pl-PL" sz="19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4738" defTabSz="9144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19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pl-PL" sz="19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ogika.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19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Zakupiono </a:t>
            </a:r>
            <a:r>
              <a:rPr lang="pl-PL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zestawów, które posłużyły do stworzenia koła robotyki, prowadzonego również po zakończeniu projektu, przez przeszkolonych nauczycieli</a:t>
            </a:r>
            <a:r>
              <a:rPr lang="pl-PL" sz="19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1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Zorganizowane </a:t>
            </a:r>
            <a:r>
              <a:rPr lang="pl-PL" sz="19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zostały </a:t>
            </a:r>
            <a:r>
              <a:rPr lang="pl-PL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wycieczki edukacyjne do Centrum Nauki </a:t>
            </a:r>
            <a:r>
              <a:rPr lang="pl-PL" sz="19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Kopernik</a:t>
            </a:r>
            <a:endParaRPr lang="pl-PL" sz="19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263" indent="-449263" defTabSz="914400">
              <a:spcBef>
                <a:spcPts val="0"/>
              </a:spcBef>
              <a:buFont typeface="Wingdings" panose="05000000000000000000" pitchFamily="2" charset="2"/>
              <a:buNone/>
            </a:pPr>
            <a:endParaRPr lang="pl-PL" sz="10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None/>
            </a:pPr>
            <a:r>
              <a:rPr lang="pl-PL" sz="2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Wartość </a:t>
            </a:r>
            <a:r>
              <a:rPr lang="pl-PL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projektu: </a:t>
            </a:r>
            <a:r>
              <a:rPr lang="pl-PL" sz="24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622 </a:t>
            </a:r>
            <a:r>
              <a:rPr lang="pl-PL" sz="24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870,00 </a:t>
            </a:r>
            <a:r>
              <a:rPr lang="pl-PL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None/>
            </a:pPr>
            <a:r>
              <a:rPr lang="pl-PL" sz="2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Udział Unii Europejskiej</a:t>
            </a:r>
            <a:r>
              <a:rPr lang="pl-PL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24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603 670,00 </a:t>
            </a:r>
            <a:r>
              <a:rPr lang="pl-PL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r>
              <a:rPr lang="pl-PL" sz="2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Czas trwania:</a:t>
            </a:r>
            <a:r>
              <a:rPr lang="pl-PL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styczeń 2012 – czerwiec 2013</a:t>
            </a:r>
          </a:p>
          <a:p>
            <a:pPr algn="ctr" defTabSz="914400">
              <a:spcBef>
                <a:spcPts val="0"/>
              </a:spcBef>
              <a:buFont typeface="Wingdings" panose="05000000000000000000" pitchFamily="2" charset="2"/>
              <a:buNone/>
            </a:pPr>
            <a:endParaRPr lang="pl-PL" sz="1600" kern="0" dirty="0"/>
          </a:p>
        </p:txBody>
      </p:sp>
      <p:pic>
        <p:nvPicPr>
          <p:cNvPr id="11" name="Picture 4" descr="Znalezione obrazy dla zapytania program operacyjny kapitał ludz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5" y="116632"/>
            <a:ext cx="1183587" cy="9048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414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P10202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0748"/>
            <a:ext cx="4572000" cy="3428998"/>
          </a:xfrm>
          <a:prstGeom prst="rect">
            <a:avLst/>
          </a:prstGeom>
        </p:spPr>
      </p:pic>
      <p:pic>
        <p:nvPicPr>
          <p:cNvPr id="6" name="Obraz 5" descr="Zdjęcia 2012 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798930"/>
            <a:ext cx="4584508" cy="3438381"/>
          </a:xfrm>
          <a:prstGeom prst="rect">
            <a:avLst/>
          </a:prstGeom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574675" y="304801"/>
            <a:ext cx="8001000" cy="89195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defTabSz="914400"/>
            <a:r>
              <a:rPr lang="pl-PL" sz="2500" b="1" kern="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Zajęcia w ramach Programu „Mój Robot”</a:t>
            </a:r>
            <a:endParaRPr lang="pl-PL" sz="2500" b="1" kern="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29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323528" y="1412776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1259632" y="44624"/>
            <a:ext cx="766846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5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Wyrównywanie szans edukacyjnych uczniów poprzez dodatkowe zajęcia rozwijające kompetencje kluczowe „Moja przyszłość”</a:t>
            </a:r>
            <a:endParaRPr lang="pl-PL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323528" y="1484784"/>
            <a:ext cx="8604572" cy="5306233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pl-PL" sz="25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Działaniami w ramach Projektu zostało objętych łącznie </a:t>
            </a:r>
            <a:br>
              <a:rPr lang="pl-PL" sz="25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5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r>
              <a:rPr lang="pl-PL" sz="25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uczniów w tym:</a:t>
            </a:r>
          </a:p>
          <a:p>
            <a:pPr algn="ctr" defTabSz="91440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pl-PL" sz="2500" b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250 uczniów z 12 szkół podstawowych</a:t>
            </a:r>
          </a:p>
          <a:p>
            <a:pPr algn="ctr" defTabSz="91440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pl-PL" sz="25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pl-PL" sz="2500" b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uczniów 4 gminnych Gimnazjów</a:t>
            </a:r>
          </a:p>
          <a:p>
            <a:pPr marL="0" indent="0" defTabSz="914400">
              <a:spcBef>
                <a:spcPts val="0"/>
              </a:spcBef>
              <a:buNone/>
            </a:pPr>
            <a:endParaRPr lang="pl-PL" sz="10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l-PL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</a:t>
            </a: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realizacji w </a:t>
            </a:r>
            <a:r>
              <a:rPr lang="pl-PL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każdej szkole </a:t>
            </a: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objętej Projektem </a:t>
            </a:r>
            <a:b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zostały </a:t>
            </a:r>
            <a:r>
              <a:rPr lang="pl-PL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przeprowadzone zajęcia </a:t>
            </a: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pozalekcyjne z zakresu:</a:t>
            </a:r>
            <a:endParaRPr lang="pl-PL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4738" defTabSz="9144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nauki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języków obcych – język angielski i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niemiecki;</a:t>
            </a:r>
          </a:p>
          <a:p>
            <a:pPr marL="1074738" defTabSz="9144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matematyczno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przyrodniczego;</a:t>
            </a:r>
          </a:p>
          <a:p>
            <a:pPr marL="1074738" defTabSz="9144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doradztwa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edukacyjno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zawodowego.</a:t>
            </a:r>
            <a:endParaRPr lang="pl-PL" sz="20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Zakupiono także wyposażenie bazy dydaktycznej szkół.</a:t>
            </a:r>
          </a:p>
          <a:p>
            <a:pPr defTabSz="9144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l-PL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Zorganizowano wycieczki edukacyjne.</a:t>
            </a:r>
          </a:p>
          <a:p>
            <a:pPr marL="449263" indent="-449263" defTabSz="914400">
              <a:spcBef>
                <a:spcPts val="0"/>
              </a:spcBef>
              <a:buFont typeface="Wingdings" panose="05000000000000000000" pitchFamily="2" charset="2"/>
              <a:buNone/>
            </a:pPr>
            <a:endParaRPr lang="pl-PL" sz="10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None/>
            </a:pPr>
            <a:r>
              <a:rPr lang="pl-PL" sz="2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Wartość </a:t>
            </a:r>
            <a:r>
              <a:rPr lang="pl-PL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projektu: </a:t>
            </a:r>
            <a:r>
              <a:rPr lang="pl-PL" sz="23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318 925,97 </a:t>
            </a:r>
            <a:r>
              <a:rPr lang="pl-PL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None/>
            </a:pPr>
            <a:r>
              <a:rPr lang="pl-PL" sz="2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Udział Unii Europejskiej</a:t>
            </a:r>
            <a:r>
              <a:rPr lang="pl-PL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23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318 </a:t>
            </a:r>
            <a:r>
              <a:rPr lang="pl-PL" sz="23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925,97 </a:t>
            </a:r>
            <a:r>
              <a:rPr lang="pl-PL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r>
              <a:rPr lang="pl-PL" sz="2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Czas trwania:</a:t>
            </a:r>
            <a:r>
              <a:rPr lang="pl-PL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3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wrzesień 2014 – listopad 2015</a:t>
            </a:r>
          </a:p>
          <a:p>
            <a:pPr algn="ctr" defTabSz="914400">
              <a:spcBef>
                <a:spcPts val="0"/>
              </a:spcBef>
              <a:buFont typeface="Wingdings" panose="05000000000000000000" pitchFamily="2" charset="2"/>
              <a:buNone/>
            </a:pPr>
            <a:endParaRPr lang="pl-PL" sz="1600" kern="0" dirty="0"/>
          </a:p>
        </p:txBody>
      </p:sp>
      <p:pic>
        <p:nvPicPr>
          <p:cNvPr id="11" name="Picture 4" descr="Znalezione obrazy dla zapytania program operacyjny kapitał ludz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5" y="260648"/>
            <a:ext cx="1183587" cy="9048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68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323528" y="1124744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1259632" y="116632"/>
            <a:ext cx="7596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Konkurs „Start w przyszłość” na najciekawsze zajęcia realizowane w ramach projektu </a:t>
            </a:r>
            <a:r>
              <a:rPr lang="pl-PL" sz="2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„Moja przyszłość”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323528" y="1196752"/>
            <a:ext cx="8604572" cy="3168352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spcBef>
                <a:spcPts val="0"/>
              </a:spcBef>
              <a:buClr>
                <a:srgbClr val="CC0000"/>
              </a:buClr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Dwie szkoły podstawowe (PSP Nagoszewka, PSP Kalinowo) będące Laureatami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Konkursu </a:t>
            </a:r>
            <a:r>
              <a:rPr lang="pl-PL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„Start </a:t>
            </a:r>
            <a:r>
              <a:rPr lang="pl-PL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przyszłość”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na najciekawsze zajęcia realizowane w ramach projektu systemowego „Moja przyszłość”, otrzymały dodatkowe środki finansowe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organizację wycieczki edukacyjnej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 defTabSz="914400">
              <a:spcBef>
                <a:spcPts val="0"/>
              </a:spcBef>
              <a:buClr>
                <a:srgbClr val="CC0000"/>
              </a:buClr>
              <a:buNone/>
            </a:pPr>
            <a:endParaRPr lang="pl-PL" sz="500" b="1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r>
              <a:rPr lang="pl-PL" sz="2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Łączna kwota dofinansowania: </a:t>
            </a:r>
            <a:r>
              <a:rPr lang="pl-PL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21 000,00 </a:t>
            </a:r>
            <a:r>
              <a:rPr lang="pl-PL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indent="0" algn="ctr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endParaRPr lang="pl-PL" sz="5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Char char="v"/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PSP w Kalinowie – wycieczka do Trójmiasta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v"/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PSP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Nagoszewce – wycieczka do Paryża</a:t>
            </a:r>
          </a:p>
          <a:p>
            <a:pPr marL="0" indent="0" defTabSz="914400">
              <a:spcBef>
                <a:spcPts val="0"/>
              </a:spcBef>
              <a:buClr>
                <a:srgbClr val="CC0000"/>
              </a:buClr>
              <a:buFont typeface="Wingdings" panose="05000000000000000000" pitchFamily="2" charset="2"/>
              <a:buNone/>
            </a:pPr>
            <a:endParaRPr lang="pl-PL" sz="5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spcBef>
                <a:spcPts val="0"/>
              </a:spcBef>
              <a:buFont typeface="Wingdings" panose="05000000000000000000" pitchFamily="2" charset="2"/>
              <a:buNone/>
            </a:pPr>
            <a:endParaRPr lang="pl-PL" sz="1600" kern="0" dirty="0"/>
          </a:p>
        </p:txBody>
      </p:sp>
      <p:pic>
        <p:nvPicPr>
          <p:cNvPr id="11" name="Picture 4" descr="Znalezione obrazy dla zapytania program operacyjny kapitał ludz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5" y="116632"/>
            <a:ext cx="1183587" cy="904827"/>
          </a:xfrm>
          <a:prstGeom prst="rect">
            <a:avLst/>
          </a:prstGeom>
          <a:noFill/>
        </p:spPr>
      </p:pic>
      <p:pic>
        <p:nvPicPr>
          <p:cNvPr id="8" name="Obraz 7" descr="start w przyszość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4348588"/>
            <a:ext cx="3312368" cy="2484276"/>
          </a:xfrm>
          <a:prstGeom prst="rect">
            <a:avLst/>
          </a:prstGeom>
        </p:spPr>
      </p:pic>
      <p:pic>
        <p:nvPicPr>
          <p:cNvPr id="9" name="Obraz 8" descr="pary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4348588"/>
            <a:ext cx="3312368" cy="2484276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 rot="16200000">
            <a:off x="-486562" y="5390671"/>
            <a:ext cx="248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PSP Kalinowo</a:t>
            </a:r>
            <a:endParaRPr lang="pl-PL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 rot="5400000">
            <a:off x="7371106" y="5413232"/>
            <a:ext cx="2529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PSP Nagoszewka</a:t>
            </a:r>
            <a:endParaRPr lang="pl-PL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0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74675" y="620688"/>
            <a:ext cx="8001000" cy="1224136"/>
          </a:xfrm>
        </p:spPr>
        <p:txBody>
          <a:bodyPr/>
          <a:lstStyle/>
          <a:p>
            <a:pPr algn="ctr"/>
            <a:r>
              <a:rPr lang="pl-PL" sz="43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Plan Gospodarki Niskoemisyjnej </a:t>
            </a:r>
            <a:r>
              <a:rPr lang="pl-PL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dla Gminy Ostrów Mazowiecka</a:t>
            </a:r>
            <a:endParaRPr lang="pl-PL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23528" y="2204864"/>
            <a:ext cx="8604571" cy="3670920"/>
          </a:xfrm>
        </p:spPr>
        <p:txBody>
          <a:bodyPr/>
          <a:lstStyle/>
          <a:p>
            <a:pPr marL="0" indent="0">
              <a:buNone/>
            </a:pP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Fundusz Spójności w ramach Programu Operacyjnego Infrastruktura i Środowisko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Priorytet IX „Infrastruktura energetyczna przyjazna środowisku </a:t>
            </a:r>
            <a:b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efektywność energetyczna”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Działanie 9.3 „Termomodernizacja obiektów użyteczności publicznej – plany gospodarki niskoemisyjnej”</a:t>
            </a:r>
          </a:p>
          <a:p>
            <a:pPr marL="0" indent="0">
              <a:spcBef>
                <a:spcPts val="0"/>
              </a:spcBef>
              <a:buNone/>
            </a:pPr>
            <a:endParaRPr lang="pl-PL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CC0000"/>
              </a:buClr>
              <a:buNone/>
            </a:pPr>
            <a:r>
              <a:rPr lang="pl-PL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Wartość projektu: </a:t>
            </a:r>
            <a:r>
              <a:rPr lang="pl-PL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43 050,00 zł</a:t>
            </a:r>
            <a:endParaRPr lang="pl-PL" sz="2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CC0000"/>
              </a:buClr>
              <a:buNone/>
            </a:pPr>
            <a:r>
              <a:rPr lang="pl-PL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Udział Unii Europejskiej: </a:t>
            </a:r>
            <a:r>
              <a:rPr lang="pl-PL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36 592,50 zł</a:t>
            </a:r>
            <a:endParaRPr lang="pl-PL" sz="2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000" dirty="0"/>
          </a:p>
        </p:txBody>
      </p:sp>
      <p:pic>
        <p:nvPicPr>
          <p:cNvPr id="6148" name="Picture 4" descr="Znalezione obrazy dla zapytania infrastruktura iśrodowisk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714245"/>
            <a:ext cx="3068613" cy="109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Łącznik prosty 5"/>
          <p:cNvCxnSpPr/>
          <p:nvPr/>
        </p:nvCxnSpPr>
        <p:spPr>
          <a:xfrm>
            <a:off x="323528" y="1988840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2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68313" y="260350"/>
            <a:ext cx="8385175" cy="1071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32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79512" y="1637657"/>
            <a:ext cx="8821613" cy="50317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>
            <a:lvl1pPr marL="339725" indent="-339725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algn="ctr" eaLnBrk="1" hangingPunct="1">
              <a:spcBef>
                <a:spcPts val="800"/>
              </a:spcBef>
              <a:buClr>
                <a:srgbClr val="FF0000"/>
              </a:buClr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Gmina dzięki realizacji wielu projektów i zadań przy udziale środków unijnych staje się na wskroś europejskim 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samorządem:</a:t>
            </a:r>
          </a:p>
          <a:p>
            <a:pPr marL="0" indent="0" algn="ctr" eaLnBrk="1" hangingPunct="1">
              <a:spcBef>
                <a:spcPts val="800"/>
              </a:spcBef>
              <a:buClr>
                <a:srgbClr val="FF0000"/>
              </a:buClr>
              <a:buNone/>
            </a:pPr>
            <a:endParaRPr lang="pl-PL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1338" eaLnBrk="1" hangingPunct="1">
              <a:spcBef>
                <a:spcPts val="80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rankingu „Rzeczypospolitej” Gmina dwukrotnie znalazła </a:t>
            </a:r>
            <a:b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się w </a:t>
            </a:r>
            <a:r>
              <a:rPr lang="pl-PL" sz="25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„Złotej setce”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pl-PL" sz="25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41338" eaLnBrk="1" hangingPunct="1">
              <a:spcBef>
                <a:spcPts val="80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Gmina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Ostrów Mazowiecka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otrzymała wyróżnienie </a:t>
            </a:r>
            <a:b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5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„Gmina </a:t>
            </a:r>
            <a:r>
              <a:rPr lang="pl-PL" sz="25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ekoinnowacji</a:t>
            </a:r>
            <a:r>
              <a:rPr lang="pl-PL" sz="25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konkurs odbył się pod patronatem Senackiej komisji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środowiska;</a:t>
            </a:r>
            <a:endParaRPr lang="pl-PL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1338" eaLnBrk="1" hangingPunct="1">
              <a:spcBef>
                <a:spcPts val="80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Gminie nadano tytuł </a:t>
            </a:r>
            <a:r>
              <a:rPr lang="pl-PL" sz="25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„Mazowiecki Lider Ekologii”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pl-PL" sz="25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41338" eaLnBrk="1" hangingPunct="1">
              <a:spcBef>
                <a:spcPts val="80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Gmina otrzymała </a:t>
            </a:r>
            <a:r>
              <a:rPr lang="pl-PL" sz="25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„Medal pro </a:t>
            </a:r>
            <a:r>
              <a:rPr lang="pl-PL" sz="25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Masovia</a:t>
            </a:r>
            <a:r>
              <a:rPr lang="pl-PL" sz="25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5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468313" y="318911"/>
            <a:ext cx="8385175" cy="1071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pl-PL" altLang="pl-PL" sz="4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Gmina Ostrów Mazowiecka </a:t>
            </a:r>
          </a:p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pl-PL" altLang="pl-PL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wyróżniona za działania proekologiczne</a:t>
            </a:r>
            <a:endParaRPr lang="pl-PL" altLang="pl-PL" sz="32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396553" y="1484784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3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" grpId="0"/>
      <p:bldP spid="9218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6738" y="254199"/>
            <a:ext cx="8001000" cy="684113"/>
          </a:xfrm>
        </p:spPr>
        <p:txBody>
          <a:bodyPr/>
          <a:lstStyle/>
          <a:p>
            <a:pPr algn="ctr"/>
            <a:r>
              <a:rPr lang="pl-PL" sz="45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Odnawialne źródła energii</a:t>
            </a:r>
            <a:endParaRPr lang="pl-PL" sz="45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13217" y="1124744"/>
            <a:ext cx="8604571" cy="4267200"/>
          </a:xfrm>
        </p:spPr>
        <p:txBody>
          <a:bodyPr/>
          <a:lstStyle/>
          <a:p>
            <a:pPr marL="0" lvl="0" indent="0">
              <a:buClr>
                <a:srgbClr val="CC0000"/>
              </a:buClr>
              <a:buNone/>
            </a:pPr>
            <a:r>
              <a:rPr lang="pl-PL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Europejski Fundusz Rolny na rzecz Rozwoju Obszarów Wiejskich  w ramach Programu Rozwoju Obszarów Wiejskich na lata 2007 – 2013</a:t>
            </a:r>
          </a:p>
          <a:p>
            <a:pPr lvl="0">
              <a:buClr>
                <a:srgbClr val="CC0000"/>
              </a:buClr>
              <a:buFont typeface="Courier New" panose="02070309020205020404" pitchFamily="49" charset="0"/>
              <a:buChar char="o"/>
            </a:pPr>
            <a:r>
              <a:rPr lang="pl-PL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Działanie 321 „Podstawowe usługi dla gospodarki i ludności wiejskiej”</a:t>
            </a:r>
          </a:p>
          <a:p>
            <a:pPr lvl="0">
              <a:buClr>
                <a:srgbClr val="CC0000"/>
              </a:buClr>
              <a:buFont typeface="Courier New" panose="02070309020205020404" pitchFamily="49" charset="0"/>
              <a:buChar char="o"/>
            </a:pPr>
            <a:r>
              <a:rPr lang="pl-PL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„Wykonanie instalacji solarnej dla budynku Zespołu Szkół Publicznych w Nagoszewie”</a:t>
            </a:r>
          </a:p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endParaRPr lang="pl-PL" sz="1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CC0000"/>
              </a:buClr>
              <a:buNone/>
            </a:pPr>
            <a:r>
              <a:rPr lang="pl-PL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Wartość projektu: </a:t>
            </a:r>
            <a:r>
              <a:rPr lang="pl-PL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105 405,41 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lvl="0" indent="0">
              <a:buClr>
                <a:srgbClr val="CC0000"/>
              </a:buClr>
              <a:buNone/>
            </a:pPr>
            <a:r>
              <a:rPr lang="pl-PL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Udział Unii Europejskiej: </a:t>
            </a:r>
            <a:r>
              <a:rPr lang="pl-PL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70 610,00 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lvl="0" indent="0">
              <a:buClr>
                <a:srgbClr val="CC0000"/>
              </a:buClr>
              <a:buNone/>
            </a:pPr>
            <a:endParaRPr lang="pl-PL" dirty="0"/>
          </a:p>
        </p:txBody>
      </p:sp>
      <p:pic>
        <p:nvPicPr>
          <p:cNvPr id="5122" name="Picture 2" descr="Znalezione obrazy dla zapytania europejski fundusz rolny na rzecz rozwoju obszarów wiejski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204894"/>
            <a:ext cx="2235051" cy="168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nalezione obrazy dla zapytania program rozwoju obszarów wiejskich na lata 2007 - 2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192012"/>
            <a:ext cx="2666727" cy="169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Łącznik prosty 5"/>
          <p:cNvCxnSpPr/>
          <p:nvPr/>
        </p:nvCxnSpPr>
        <p:spPr>
          <a:xfrm>
            <a:off x="313217" y="1052736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38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40" y="947629"/>
            <a:ext cx="7796992" cy="584774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99591" y="116632"/>
            <a:ext cx="7296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Instalacja solarna na budynku ZSP w Nagoszewie wykonana w 2010 roku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6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6738" y="332656"/>
            <a:ext cx="8001000" cy="684113"/>
          </a:xfrm>
        </p:spPr>
        <p:txBody>
          <a:bodyPr/>
          <a:lstStyle/>
          <a:p>
            <a:pPr algn="ctr"/>
            <a:r>
              <a:rPr lang="pl-PL" sz="45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Gospodarka wodno – ściekowa </a:t>
            </a:r>
            <a:endParaRPr lang="pl-PL" sz="45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13217" y="1268760"/>
            <a:ext cx="8604572" cy="4267200"/>
          </a:xfrm>
        </p:spPr>
        <p:txBody>
          <a:bodyPr/>
          <a:lstStyle/>
          <a:p>
            <a:pPr marL="0" lvl="0" indent="0">
              <a:buClr>
                <a:srgbClr val="CC0000"/>
              </a:buClr>
              <a:buNone/>
            </a:pPr>
            <a:r>
              <a:rPr lang="pl-PL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Europejski Fundusz Rolny na rzecz Rozwoju Obszarów Wiejskich  </a:t>
            </a:r>
            <a:r>
              <a:rPr lang="pl-PL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ramach Programu Rozwoju Obszarów Wiejskich </a:t>
            </a:r>
            <a:r>
              <a:rPr lang="pl-PL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pl-PL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lata 2007 – 2013</a:t>
            </a:r>
          </a:p>
          <a:p>
            <a:pPr lvl="0">
              <a:buClr>
                <a:srgbClr val="CC0000"/>
              </a:buClr>
              <a:buFont typeface="Courier New" panose="02070309020205020404" pitchFamily="49" charset="0"/>
              <a:buChar char="o"/>
            </a:pPr>
            <a:r>
              <a:rPr lang="pl-PL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Działanie 321 „Podstawowe usługi dla gospodarki i ludności wiejskiej</a:t>
            </a:r>
            <a:r>
              <a:rPr lang="pl-PL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pl-PL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CC0000"/>
              </a:buClr>
              <a:buFont typeface="Courier New" panose="02070309020205020404" pitchFamily="49" charset="0"/>
              <a:buChar char="o"/>
            </a:pPr>
            <a:r>
              <a:rPr lang="pl-PL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„Budowa przydomowych oczyszczalni ścieków na terenie Gminy Ostrów Mazowiecka”</a:t>
            </a:r>
          </a:p>
          <a:p>
            <a:pPr marL="0" lvl="0" indent="0">
              <a:buClr>
                <a:srgbClr val="CC0000"/>
              </a:buClr>
              <a:buNone/>
            </a:pPr>
            <a:endParaRPr lang="pl-PL" sz="1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CC0000"/>
              </a:buClr>
              <a:buNone/>
            </a:pPr>
            <a:r>
              <a:rPr lang="pl-PL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Wartość projektu: </a:t>
            </a:r>
            <a:r>
              <a:rPr lang="pl-PL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4 718 009,58 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  <a:endParaRPr lang="pl-PL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CC0000"/>
              </a:buClr>
              <a:buNone/>
            </a:pPr>
            <a:r>
              <a:rPr lang="pl-PL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Udział Unii Europejskiej: </a:t>
            </a:r>
            <a:r>
              <a:rPr lang="pl-PL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2 900 414,00 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  <a:endParaRPr lang="pl-PL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CC0000"/>
              </a:buClr>
              <a:buNone/>
            </a:pPr>
            <a:endParaRPr lang="pl-PL" sz="2000" b="1" dirty="0" smtClean="0">
              <a:solidFill>
                <a:srgbClr val="000000"/>
              </a:solidFill>
            </a:endParaRPr>
          </a:p>
          <a:p>
            <a:pPr marL="0" lvl="0" indent="0">
              <a:buClr>
                <a:srgbClr val="CC0000"/>
              </a:buClr>
              <a:buNone/>
            </a:pPr>
            <a:endParaRPr lang="pl-PL" sz="32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 descr="Znalezione obrazy dla zapytania europejski fundusz rolny na rzecz rozwoju obszarów wiejski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204894"/>
            <a:ext cx="2235051" cy="168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nalezione obrazy dla zapytania program rozwoju obszarów wiejskich na lata 2007 - 2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192012"/>
            <a:ext cx="2666727" cy="169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Łącznik prosty 5"/>
          <p:cNvCxnSpPr/>
          <p:nvPr/>
        </p:nvCxnSpPr>
        <p:spPr>
          <a:xfrm>
            <a:off x="313217" y="1052736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48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62850" y="476672"/>
            <a:ext cx="8385175" cy="8640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„Przeciwdziałanie wykluczeniu cyfrowemu </a:t>
            </a:r>
            <a:br>
              <a:rPr lang="pl-PL" altLang="pl-PL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</a:br>
            <a:r>
              <a:rPr lang="pl-PL" altLang="pl-PL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w Gminie Ostrów Mazowiecka”</a:t>
            </a:r>
            <a:r>
              <a:rPr lang="pl-PL" altLang="pl-PL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pl-PL" altLang="pl-PL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</a:br>
            <a:endParaRPr lang="pl-PL" altLang="pl-PL" sz="32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59408" y="1556792"/>
            <a:ext cx="8532812" cy="3888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>
            <a:lvl1pPr marL="339725" indent="-339725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l-PL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 Operacyjny </a:t>
            </a: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Innowacyjna Gospodarka 2007 – </a:t>
            </a:r>
            <a:r>
              <a:rPr lang="pl-PL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endParaRPr lang="pl-PL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Priorytet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VIII</a:t>
            </a: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Społeczeństwo informacyjne – zwiększanie innowacyjności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gospodarki”</a:t>
            </a:r>
            <a:endParaRPr lang="pl-PL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Działanie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VIII.3 „Przeciwdziałanie wykluczeniu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cyfrowemu</a:t>
            </a:r>
            <a:b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Inclusion”</a:t>
            </a:r>
          </a:p>
          <a:p>
            <a:pPr marL="0" indent="0">
              <a:spcBef>
                <a:spcPts val="0"/>
              </a:spcBef>
              <a:buNone/>
            </a:pPr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l-PL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Wartość projektu: </a:t>
            </a:r>
            <a:r>
              <a:rPr lang="pl-PL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4 962 951,00 </a:t>
            </a:r>
            <a:r>
              <a:rPr lang="pl-PL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  <a:endParaRPr lang="pl-PL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l-PL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Udział Unii Europejskiej: </a:t>
            </a:r>
            <a:r>
              <a:rPr lang="pl-PL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4 962 951,00 </a:t>
            </a:r>
            <a:r>
              <a:rPr lang="pl-PL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  <a:endParaRPr lang="pl-PL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80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pl-PL" altLang="pl-PL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8" name="Łącznik prosty 7"/>
          <p:cNvCxnSpPr/>
          <p:nvPr/>
        </p:nvCxnSpPr>
        <p:spPr>
          <a:xfrm>
            <a:off x="323528" y="1356242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714" name="Picture 2" descr="Znalezione obrazy dla zapytania logo innowacyjna gospodar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5517231"/>
            <a:ext cx="2430861" cy="115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3" descr="Znalezione obrazy dla zapytania logo efr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00" y="5517230"/>
            <a:ext cx="3490268" cy="115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86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62850" y="497905"/>
            <a:ext cx="8385175" cy="842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5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„Przeciwdziałanie wykluczeniu cyfrowemu </a:t>
            </a:r>
            <a:br>
              <a:rPr lang="pl-PL" altLang="pl-PL" sz="35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</a:br>
            <a:r>
              <a:rPr lang="pl-PL" altLang="pl-PL" sz="35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w Gminie Ostrów Mazowiecka”</a:t>
            </a:r>
            <a:r>
              <a:rPr lang="pl-PL" altLang="pl-PL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pl-PL" altLang="pl-PL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</a:br>
            <a:endParaRPr lang="pl-PL" altLang="pl-PL" sz="32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09337" y="1379184"/>
            <a:ext cx="8532812" cy="53621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>
            <a:lvl1pPr marL="339725" indent="-339725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buClr>
                <a:srgbClr val="FF0000"/>
              </a:buClr>
              <a:buNone/>
            </a:pPr>
            <a:r>
              <a:rPr lang="pl-PL" altLang="pl-PL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ramach projektu:</a:t>
            </a:r>
          </a:p>
          <a:p>
            <a:pPr marL="0" indent="0" eaLnBrk="1" hangingPunct="1">
              <a:spcBef>
                <a:spcPts val="0"/>
              </a:spcBef>
              <a:buClr>
                <a:srgbClr val="FF0000"/>
              </a:buClr>
              <a:buNone/>
            </a:pPr>
            <a:endParaRPr lang="pl-PL" altLang="pl-PL" sz="1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lvl="0">
              <a:spcBef>
                <a:spcPts val="0"/>
              </a:spcBef>
              <a:buFont typeface="Wingdings" panose="05000000000000000000" pitchFamily="2" charset="2"/>
              <a:buChar char="v"/>
              <a:tabLst>
                <a:tab pos="5413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zakupiono </a:t>
            </a:r>
            <a:r>
              <a:rPr lang="pl-PL" sz="25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213 zestawów komputerowych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których: </a:t>
            </a:r>
          </a:p>
          <a:p>
            <a:pPr marL="1074738" lvl="0" indent="-342900"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5413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trafiło do 18 placówek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oświatowych,</a:t>
            </a:r>
          </a:p>
          <a:p>
            <a:pPr marL="1074738" lvl="0" indent="-342900"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5413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bibliotek,</a:t>
            </a:r>
          </a:p>
          <a:p>
            <a:pPr marL="1074738" lvl="0" indent="-342900"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5413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gminnych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świetlic,</a:t>
            </a:r>
          </a:p>
          <a:p>
            <a:pPr marL="1074738" lvl="0" indent="-342900"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5413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remiz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OSP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pl-PL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lvl="0">
              <a:spcBef>
                <a:spcPts val="0"/>
              </a:spcBef>
              <a:buNone/>
              <a:tabLst>
                <a:tab pos="5413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pl-PL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>
              <a:spcBef>
                <a:spcPts val="0"/>
              </a:spcBef>
              <a:buFont typeface="Wingdings" panose="05000000000000000000" pitchFamily="2" charset="2"/>
              <a:buChar char="v"/>
              <a:tabLst>
                <a:tab pos="5413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przeszkolono </a:t>
            </a:r>
            <a:r>
              <a:rPr lang="pl-PL" sz="25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210 osób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zakresu obsługi komputera </a:t>
            </a:r>
            <a:b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korzystania z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Internetu;</a:t>
            </a:r>
          </a:p>
          <a:p>
            <a:pPr marL="630238">
              <a:spcBef>
                <a:spcPts val="0"/>
              </a:spcBef>
              <a:buNone/>
              <a:tabLst>
                <a:tab pos="5413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pl-PL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>
              <a:spcBef>
                <a:spcPts val="0"/>
              </a:spcBef>
              <a:buFont typeface="Wingdings" panose="05000000000000000000" pitchFamily="2" charset="2"/>
              <a:buChar char="v"/>
              <a:tabLst>
                <a:tab pos="5413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wyposażono </a:t>
            </a:r>
            <a:r>
              <a:rPr lang="pl-PL" sz="25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52 gospodarstwa domowe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sprzęt komputerowy oraz zapewnienie dostępu do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Internetu;</a:t>
            </a:r>
          </a:p>
          <a:p>
            <a:pPr marL="630238">
              <a:spcBef>
                <a:spcPts val="0"/>
              </a:spcBef>
              <a:buNone/>
              <a:tabLst>
                <a:tab pos="5413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pl-PL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>
              <a:spcBef>
                <a:spcPts val="0"/>
              </a:spcBef>
              <a:buFont typeface="Wingdings" panose="05000000000000000000" pitchFamily="2" charset="2"/>
              <a:buChar char="v"/>
              <a:tabLst>
                <a:tab pos="5413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wybudowano szerokopasmową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sieć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bezpłatnym dostępem do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Internetu.</a:t>
            </a:r>
            <a:endParaRPr lang="pl-PL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pl-PL" sz="2000" dirty="0"/>
          </a:p>
          <a:p>
            <a:pPr marL="0" lvl="0" indent="0">
              <a:buNone/>
            </a:pPr>
            <a:endParaRPr lang="pl-PL" sz="2000" dirty="0" smtClean="0"/>
          </a:p>
          <a:p>
            <a:pPr eaLnBrk="1" hangingPunct="1">
              <a:spcBef>
                <a:spcPts val="80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pl-PL" altLang="pl-PL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80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pl-PL" altLang="pl-PL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pl-PL" sz="2000" dirty="0"/>
          </a:p>
        </p:txBody>
      </p:sp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8" name="Łącznik prosty 7"/>
          <p:cNvCxnSpPr/>
          <p:nvPr/>
        </p:nvCxnSpPr>
        <p:spPr>
          <a:xfrm>
            <a:off x="323528" y="1356242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69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2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62850" y="497905"/>
            <a:ext cx="8385175" cy="842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„Przeciwdziałanie wykluczeniu cyfrowemu </a:t>
            </a:r>
            <a:br>
              <a:rPr lang="pl-PL" altLang="pl-PL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</a:br>
            <a:r>
              <a:rPr lang="pl-PL" altLang="pl-PL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w Gminie Ostrów Mazowiecka”</a:t>
            </a:r>
            <a:r>
              <a:rPr lang="pl-PL" altLang="pl-PL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pl-PL" altLang="pl-PL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</a:br>
            <a:endParaRPr lang="pl-PL" altLang="pl-PL" sz="32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8" name="Łącznik prosty 7"/>
          <p:cNvCxnSpPr/>
          <p:nvPr/>
        </p:nvCxnSpPr>
        <p:spPr>
          <a:xfrm>
            <a:off x="323528" y="1356242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F:\DSC_0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07436"/>
            <a:ext cx="3359485" cy="5039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F:\IMG_2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1330" y="2708920"/>
            <a:ext cx="5126770" cy="3417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62851" y="1337066"/>
            <a:ext cx="8385174" cy="720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609600" indent="-608013" algn="ctr" eaLnBrk="1" hangingPunct="1">
              <a:spcBef>
                <a:spcPts val="1250"/>
              </a:spcBef>
              <a:buSzPct val="60000"/>
              <a:tabLst>
                <a:tab pos="609600" algn="l"/>
                <a:tab pos="1524000" algn="l"/>
                <a:tab pos="2438400" algn="l"/>
                <a:tab pos="3352800" algn="l"/>
                <a:tab pos="4267200" algn="l"/>
                <a:tab pos="5181600" algn="l"/>
                <a:tab pos="6096000" algn="l"/>
                <a:tab pos="7010400" algn="l"/>
                <a:tab pos="7924800" algn="l"/>
                <a:tab pos="8839200" algn="l"/>
                <a:tab pos="9753600" algn="l"/>
                <a:tab pos="10668000" algn="l"/>
              </a:tabLst>
              <a:defRPr/>
            </a:pPr>
            <a:r>
              <a:rPr lang="pl-PL" sz="25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GMINNY  INTERNET</a:t>
            </a:r>
          </a:p>
        </p:txBody>
      </p:sp>
    </p:spTree>
    <p:extLst>
      <p:ext uri="{BB962C8B-B14F-4D97-AF65-F5344CB8AC3E}">
        <p14:creationId xmlns:p14="http://schemas.microsoft.com/office/powerpoint/2010/main" val="246065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339330" y="404664"/>
            <a:ext cx="8513389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45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„Przebudowa </a:t>
            </a:r>
            <a:r>
              <a:rPr lang="pl-PL" altLang="pl-PL" sz="45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drogi </a:t>
            </a:r>
            <a:r>
              <a:rPr lang="pl-PL" altLang="pl-PL" sz="45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pl-PL" sz="45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45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altLang="pl-PL" sz="45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miejscowości </a:t>
            </a:r>
            <a:r>
              <a:rPr lang="pl-PL" altLang="pl-PL" sz="45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Koziki” </a:t>
            </a:r>
            <a:endParaRPr lang="pl-PL" altLang="pl-PL" sz="45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39330" y="1844824"/>
            <a:ext cx="8532812" cy="33123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>
            <a:lvl1pPr marL="339725" indent="-339725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pl-PL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pl-PL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Rozwoju </a:t>
            </a:r>
            <a:r>
              <a:rPr lang="pl-PL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Obszarów Wiejskich na lata </a:t>
            </a:r>
            <a:r>
              <a:rPr lang="pl-PL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 </a:t>
            </a:r>
            <a:r>
              <a:rPr lang="pl-PL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pl-PL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pl-PL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 </a:t>
            </a:r>
            <a:r>
              <a:rPr lang="pl-P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operacji „Budowa lub modernizacja dróg lokalnych” </a:t>
            </a:r>
            <a:endParaRPr lang="pl-PL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pl-PL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poddziałanie </a:t>
            </a:r>
            <a:r>
              <a:rPr lang="pl-P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„Wsparcie inwestycji związanych z tworzeniem, ulepszeniem lub rozbudową wszystkich rodzajów małej infrastruktury, w tym inwestycji w energię odnawialną </a:t>
            </a:r>
            <a:r>
              <a:rPr lang="pl-PL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oszczędzanie energii</a:t>
            </a:r>
            <a:r>
              <a:rPr lang="pl-PL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>
              <a:spcBef>
                <a:spcPts val="0"/>
              </a:spcBef>
              <a:buNone/>
            </a:pPr>
            <a:endParaRPr lang="pl-PL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l-PL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Wartość </a:t>
            </a: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projektu: </a:t>
            </a:r>
            <a:r>
              <a:rPr lang="pl-PL" sz="3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404 889,18 </a:t>
            </a:r>
            <a:r>
              <a:rPr lang="pl-PL" sz="25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  <a:endParaRPr lang="pl-PL" sz="25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Udział Unii Europejskiej: </a:t>
            </a:r>
            <a:r>
              <a:rPr lang="pl-PL" sz="3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257 630,00 </a:t>
            </a:r>
            <a:r>
              <a:rPr lang="pl-PL" sz="25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  <a:endParaRPr lang="pl-PL" sz="25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8" name="Łącznik prosty 7"/>
          <p:cNvCxnSpPr/>
          <p:nvPr/>
        </p:nvCxnSpPr>
        <p:spPr>
          <a:xfrm>
            <a:off x="251520" y="1628800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738" name="Picture 2" descr="b_150_100_16777215_00_images_PROW_2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5517232"/>
            <a:ext cx="2282653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3" descr="Znalezione obrazy dla zapytania logo europejski fundusz rolny na rzecz rozwoju obszarów wiejski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527352"/>
            <a:ext cx="2747510" cy="121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17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279" y="-1"/>
            <a:ext cx="3897722" cy="29232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27" y="2923291"/>
            <a:ext cx="5281773" cy="396133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68144" cy="440110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7952"/>
            <a:ext cx="3862226" cy="289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9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23528" y="260648"/>
            <a:ext cx="8604572" cy="1008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>
            <a:lvl1pPr marL="339725" indent="-339725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algn="ctr" eaLnBrk="1" hangingPunct="1">
              <a:spcBef>
                <a:spcPts val="800"/>
              </a:spcBef>
              <a:buClr>
                <a:srgbClr val="FF0000"/>
              </a:buClr>
              <a:buNone/>
            </a:pPr>
            <a:r>
              <a:rPr lang="pl-PL" altLang="pl-PL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„Rozbudowa odcinka drogi gminnej Stara Grabownica </a:t>
            </a:r>
            <a:br>
              <a:rPr lang="pl-PL" altLang="pl-PL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droga krajowa nr 50 od km 0+000 do km 2+050”</a:t>
            </a:r>
          </a:p>
          <a:p>
            <a:pPr eaLnBrk="1" hangingPunct="1">
              <a:spcBef>
                <a:spcPts val="8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pl-PL" altLang="pl-PL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  </a:t>
            </a:r>
          </a:p>
          <a:p>
            <a:pPr marL="0" indent="0">
              <a:buNone/>
            </a:pPr>
            <a:r>
              <a:rPr lang="pl-PL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Regionalny Program Operacyjny 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Województwa Mazowieckiego 2007 – </a:t>
            </a:r>
            <a:r>
              <a:rPr lang="pl-PL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Priorytet 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Regionalny System </a:t>
            </a:r>
            <a: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Transportowy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Działanie 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 „Infrastruktura drogowa</a:t>
            </a:r>
            <a: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>
              <a:buNone/>
            </a:pPr>
            <a:endParaRPr lang="pl-PL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Wartość projektu: </a:t>
            </a:r>
            <a:r>
              <a:rPr lang="pl-PL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1 024 808,92 </a:t>
            </a:r>
            <a:r>
              <a:rPr lang="pl-PL" sz="26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  <a:endParaRPr lang="pl-PL" sz="26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Udział Unii Europejskiej: </a:t>
            </a:r>
            <a:r>
              <a:rPr lang="pl-PL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792 084,48 </a:t>
            </a:r>
            <a:r>
              <a:rPr lang="pl-PL" sz="26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  <a:endParaRPr lang="pl-PL" sz="26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14692" name="Picture 4" descr="Znalezione obrazy dla zapytania logo efr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482522"/>
            <a:ext cx="3816424" cy="89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Łącznik prosty 11"/>
          <p:cNvCxnSpPr/>
          <p:nvPr/>
        </p:nvCxnSpPr>
        <p:spPr>
          <a:xfrm>
            <a:off x="323528" y="1340768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17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5314" y="188640"/>
            <a:ext cx="8001000" cy="1043136"/>
          </a:xfrm>
        </p:spPr>
        <p:txBody>
          <a:bodyPr/>
          <a:lstStyle/>
          <a:p>
            <a:pPr algn="ctr"/>
            <a:r>
              <a:rPr lang="pl-PL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„Doposażenie placu zabaw przy Przedszkolu Samorządowym w Komorowie”</a:t>
            </a:r>
            <a:endParaRPr lang="pl-PL" sz="28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449761"/>
            <a:ext cx="8604572" cy="4570039"/>
          </a:xfrm>
        </p:spPr>
        <p:txBody>
          <a:bodyPr/>
          <a:lstStyle/>
          <a:p>
            <a:pPr marL="0" indent="0">
              <a:buNone/>
            </a:pPr>
            <a:r>
              <a:rPr lang="pl-PL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 Rozwoju Obszarów Wiejskich na lata 2007-2013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Działanie 413 Wdrażanie lokalnych strategii rozwoju dla małych projektów</a:t>
            </a:r>
          </a:p>
          <a:p>
            <a:pPr marL="0" indent="0">
              <a:buNone/>
            </a:pPr>
            <a:endParaRPr lang="pl-PL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Wartość projektu: </a:t>
            </a:r>
            <a:r>
              <a:rPr lang="pl-PL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28 136,25 </a:t>
            </a:r>
            <a:r>
              <a:rPr lang="pl-PL" sz="25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indent="0">
              <a:buNone/>
            </a:pP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Udział Unii Europejskiej: </a:t>
            </a:r>
            <a:r>
              <a:rPr lang="pl-PL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18 300,00 </a:t>
            </a:r>
            <a:r>
              <a:rPr lang="pl-PL" sz="25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endParaRPr lang="pl-PL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2000" dirty="0"/>
          </a:p>
        </p:txBody>
      </p:sp>
      <p:pic>
        <p:nvPicPr>
          <p:cNvPr id="8194" name="Picture 2" descr="http://gminaostrowmaz.home.pl/gmina/images/zdjecia/placzabawkomorowo/IMG_53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080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gminaostrowmaz.home.pl/gmina/images/zdjecia/placzabawkomorowo/IMG_5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53442"/>
            <a:ext cx="3530583" cy="264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Łącznik prosty 5"/>
          <p:cNvCxnSpPr/>
          <p:nvPr/>
        </p:nvCxnSpPr>
        <p:spPr>
          <a:xfrm>
            <a:off x="323528" y="1340768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Znalezione obrazy dla zapytania europejski fundusz rolny na rzecz rozwoju obszarów wiejski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2" y="44624"/>
            <a:ext cx="876704" cy="65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Znalezione obrazy dla zapytania program rozwoju obszarów wiejskich na lata 2007 - 20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13" y="719750"/>
            <a:ext cx="864583" cy="54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2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4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33224" y="297644"/>
            <a:ext cx="8385175" cy="1619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pl-PL" altLang="pl-PL" sz="7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OZE</a:t>
            </a:r>
          </a:p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pl-PL" sz="4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„Odnawialne </a:t>
            </a:r>
            <a:r>
              <a:rPr lang="pl-PL" sz="4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Źródła </a:t>
            </a:r>
            <a:r>
              <a:rPr lang="pl-PL" sz="4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Energii” </a:t>
            </a:r>
          </a:p>
        </p:txBody>
      </p:sp>
      <p:sp>
        <p:nvSpPr>
          <p:cNvPr id="57348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13666" name="Picture 2" descr="Znalezione obrazy dla zapytania logo fundusze europejsk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160432"/>
            <a:ext cx="2624004" cy="114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3" descr="Znalezione obrazy dla zapytania logo mazowsze serce polsk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180970"/>
            <a:ext cx="3533266" cy="11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4" descr="Znalezione obrazy dla zapytania logo efr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180970"/>
            <a:ext cx="3111022" cy="11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51520" y="2818090"/>
            <a:ext cx="849487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Regionalny Program Operacyjny Województwa </a:t>
            </a:r>
            <a:r>
              <a:rPr lang="pl-PL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Mazowieckiego </a:t>
            </a:r>
            <a:r>
              <a:rPr lang="pl-PL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pl-PL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na </a:t>
            </a:r>
            <a:r>
              <a:rPr lang="pl-PL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lata 2014 – </a:t>
            </a:r>
            <a:r>
              <a:rPr lang="pl-PL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2020</a:t>
            </a:r>
          </a:p>
          <a:p>
            <a:pPr algn="ctr"/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pl-PL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Działanie </a:t>
            </a:r>
            <a:r>
              <a:rPr lang="pl-PL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4.1 Odnawialne źródła energii – typ projektów </a:t>
            </a:r>
            <a:endParaRPr lang="pl-PL" sz="22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pl-PL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pl-PL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Infrastruktura do produkcji i dystrybucji energii ze źródeł odnawialnych</a:t>
            </a:r>
            <a:r>
              <a:rPr lang="pl-PL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</a:p>
          <a:p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7566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0" dur="20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3" dur="20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6396" y="116632"/>
            <a:ext cx="7828227" cy="1224136"/>
          </a:xfrm>
        </p:spPr>
        <p:txBody>
          <a:bodyPr/>
          <a:lstStyle/>
          <a:p>
            <a:pPr algn="ctr"/>
            <a:r>
              <a:rPr lang="pl-PL" sz="35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„Wyposażenie siłowni zewnętrznej </a:t>
            </a:r>
            <a:br>
              <a:rPr lang="pl-PL" sz="35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5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Komorowie”</a:t>
            </a:r>
            <a:endParaRPr lang="pl-PL" sz="35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412776"/>
            <a:ext cx="8604572" cy="4627240"/>
          </a:xfrm>
        </p:spPr>
        <p:txBody>
          <a:bodyPr/>
          <a:lstStyle/>
          <a:p>
            <a:pPr marL="0" indent="0">
              <a:buNone/>
            </a:pPr>
            <a:r>
              <a:rPr lang="pl-PL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 </a:t>
            </a: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Rozwoju Obszarów Wiejskich na lata 2007-2013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Działanie 413 Wdrażanie lokalnych strategii rozwoju dla małych projektów</a:t>
            </a:r>
          </a:p>
          <a:p>
            <a:pPr marL="0" indent="0">
              <a:buNone/>
            </a:pPr>
            <a:endParaRPr lang="pl-PL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Wartość projektu: </a:t>
            </a:r>
            <a:r>
              <a:rPr lang="pl-PL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28 136,25 </a:t>
            </a:r>
            <a:r>
              <a:rPr lang="pl-PL" sz="25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indent="0">
              <a:buNone/>
            </a:pP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Udział Unii Europejskiej: </a:t>
            </a:r>
            <a:r>
              <a:rPr lang="pl-PL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18 300,00 </a:t>
            </a:r>
            <a:r>
              <a:rPr lang="pl-PL" sz="25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indent="0">
              <a:buNone/>
            </a:pPr>
            <a:endParaRPr lang="pl-PL" dirty="0" smtClean="0"/>
          </a:p>
          <a:p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218" name="Picture 2" descr="http://gminaostrowmaz.home.pl/gmina/images/zdjecia/silownie/silown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4" y="4077580"/>
            <a:ext cx="3647728" cy="273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gminaostrowmaz.home.pl/gmina/images/zdjecia/silownie/silownia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090" y="4077580"/>
            <a:ext cx="3647728" cy="273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Łącznik prosty 5"/>
          <p:cNvCxnSpPr/>
          <p:nvPr/>
        </p:nvCxnSpPr>
        <p:spPr>
          <a:xfrm>
            <a:off x="323528" y="1340768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Znalezione obrazy dla zapytania europejski fundusz rolny na rzecz rozwoju obszarów wiejski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2" y="44624"/>
            <a:ext cx="876704" cy="65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Znalezione obrazy dla zapytania program rozwoju obszarów wiejskich na lata 2007 - 20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13" y="719750"/>
            <a:ext cx="864583" cy="54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82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6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4675" y="-27384"/>
            <a:ext cx="8001000" cy="963960"/>
          </a:xfrm>
        </p:spPr>
        <p:txBody>
          <a:bodyPr/>
          <a:lstStyle/>
          <a:p>
            <a:pPr algn="ctr"/>
            <a:r>
              <a:rPr lang="pl-PL" sz="5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Remonty świetlic wiejskich</a:t>
            </a:r>
            <a:endParaRPr lang="pl-PL" sz="5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33871"/>
            <a:ext cx="8604572" cy="4267200"/>
          </a:xfrm>
        </p:spPr>
        <p:txBody>
          <a:bodyPr/>
          <a:lstStyle/>
          <a:p>
            <a:pPr marL="0" indent="0">
              <a:buNone/>
            </a:pPr>
            <a:r>
              <a:rPr lang="pl-PL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Europejski Fundusz Rolny na rzecz Rozwoju Obszarów Wiejskich  w ramach Programu Rozwoju Obszarów Wiejskich na lata 2007 – 2013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Działanie „Odnowa i rozwój wsi”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„Przebudowa i remont świetlic wiejskich </a:t>
            </a:r>
            <a:br>
              <a:rPr lang="pl-PL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miejscowościach Wiśniewo i Stok na terenie Gminy Ostrów Mazowiecka”</a:t>
            </a:r>
          </a:p>
          <a:p>
            <a:pPr marL="0" indent="0">
              <a:buNone/>
            </a:pPr>
            <a:endParaRPr lang="pl-PL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Wartość projektu: </a:t>
            </a: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637 528,37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indent="0">
              <a:buNone/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Udział Unii Europejskiej: </a:t>
            </a: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388 964,00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  <a:endParaRPr lang="pl-PL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Znalezione obrazy dla zapytania europejski fundusz rolny na rzecz rozwoju obszarów wiejski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445224"/>
            <a:ext cx="1514971" cy="113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nalezione obrazy dla zapytania program rozwoju obszarów wiejskich na lata 2007 - 2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00" y="5436492"/>
            <a:ext cx="1807571" cy="11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Łącznik prosty 5"/>
          <p:cNvCxnSpPr/>
          <p:nvPr/>
        </p:nvCxnSpPr>
        <p:spPr>
          <a:xfrm>
            <a:off x="323528" y="980728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6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68" y="3185931"/>
            <a:ext cx="5508104" cy="367206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" y="0"/>
            <a:ext cx="5683560" cy="378904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675176" y="260648"/>
            <a:ext cx="345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Świetlica wiejska w Wiśniewie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60181" y="616530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Świetlica wiejska w Stoku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0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04572" cy="756121"/>
          </a:xfrm>
        </p:spPr>
        <p:txBody>
          <a:bodyPr/>
          <a:lstStyle/>
          <a:p>
            <a:pPr algn="ctr"/>
            <a:r>
              <a:rPr lang="pl-PL" sz="5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Remonty świetlic wiejskich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268760"/>
            <a:ext cx="8604572" cy="4411216"/>
          </a:xfrm>
        </p:spPr>
        <p:txBody>
          <a:bodyPr/>
          <a:lstStyle/>
          <a:p>
            <a:pPr marL="0" indent="0">
              <a:buNone/>
            </a:pPr>
            <a:r>
              <a:rPr lang="pl-PL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Europejski </a:t>
            </a: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Fundusz Rolny na rzecz Rozwoju Obszarów Wiejskich  w ramach Programu Rozwoju Obszarów Wiejskich na lata 2007 – 2013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Działanie „Odnowa i rozwój wsi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„Przebudowa i rozbudowa świetlicy wiejskiej </a:t>
            </a:r>
            <a:br>
              <a:rPr lang="pl-PL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Nieskórzu”</a:t>
            </a:r>
          </a:p>
          <a:p>
            <a:pPr marL="0" indent="0">
              <a:buNone/>
            </a:pPr>
            <a:endParaRPr lang="pl-PL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Wartość projektu: </a:t>
            </a:r>
            <a:r>
              <a:rPr lang="pl-PL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458 504,18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indent="0">
              <a:buNone/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Udział Unii Europejskiej: </a:t>
            </a:r>
            <a:r>
              <a:rPr lang="pl-PL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256 372,00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 descr="Znalezione obrazy dla zapytania europejski fundusz rolny na rzecz rozwoju obszarów wiejski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445224"/>
            <a:ext cx="1514971" cy="113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nalezione obrazy dla zapytania program rozwoju obszarów wiejskich na lata 2007 - 2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00" y="5436492"/>
            <a:ext cx="1807571" cy="11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Łącznik prosty 5"/>
          <p:cNvCxnSpPr/>
          <p:nvPr/>
        </p:nvCxnSpPr>
        <p:spPr>
          <a:xfrm>
            <a:off x="323528" y="1110717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5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6" y="548680"/>
            <a:ext cx="9166666" cy="5070846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0" y="5806425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Świetlica wiejska w Nieskórzu</a:t>
            </a:r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1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01000" cy="828129"/>
          </a:xfrm>
        </p:spPr>
        <p:txBody>
          <a:bodyPr/>
          <a:lstStyle/>
          <a:p>
            <a:pPr algn="ctr"/>
            <a:r>
              <a:rPr lang="pl-PL" sz="5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Remonty świetlic wiejskich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32658"/>
            <a:ext cx="8604572" cy="4619326"/>
          </a:xfrm>
        </p:spPr>
        <p:txBody>
          <a:bodyPr/>
          <a:lstStyle/>
          <a:p>
            <a:pPr marL="0" lvl="0" indent="0">
              <a:buClr>
                <a:srgbClr val="CC0000"/>
              </a:buClr>
              <a:buNone/>
            </a:pPr>
            <a:r>
              <a:rPr lang="pl-PL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Europejski Fundusz Rolny na rzecz Rozwoju Obszarów Wiejskich </a:t>
            </a:r>
            <a:r>
              <a:rPr lang="pl-PL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ramach Programu Rozwoju Obszarów Wiejskich </a:t>
            </a:r>
            <a:r>
              <a:rPr lang="pl-PL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pl-PL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lata 2007 – </a:t>
            </a:r>
            <a:r>
              <a:rPr lang="pl-PL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</a:p>
          <a:p>
            <a:pPr lvl="0">
              <a:buClr>
                <a:srgbClr val="CC0000"/>
              </a:buClr>
              <a:buFont typeface="Courier New" panose="02070309020205020404" pitchFamily="49" charset="0"/>
              <a:buChar char="o"/>
            </a:pPr>
            <a:r>
              <a:rPr lang="pl-PL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Działanie 413 Wdrażanie lokalnych strategii rozwoju w zakresie operacji odpowiadających warunkom przyznania pomocy w ramach działania „Odnowa i rozwój wsi”</a:t>
            </a:r>
          </a:p>
          <a:p>
            <a:pPr lvl="0">
              <a:buClr>
                <a:srgbClr val="CC0000"/>
              </a:buClr>
              <a:buFont typeface="Courier New" panose="02070309020205020404" pitchFamily="49" charset="0"/>
              <a:buChar char="o"/>
            </a:pPr>
            <a:r>
              <a:rPr lang="pl-PL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„Remont świetlic wiejskich w miejscowościach Nowa Grabownica i Jelenie na terenie Gminy Ostrów Mazowiecka”</a:t>
            </a:r>
          </a:p>
          <a:p>
            <a:pPr marL="0" lvl="0" indent="0">
              <a:spcBef>
                <a:spcPts val="0"/>
              </a:spcBef>
              <a:buClr>
                <a:srgbClr val="CC0000"/>
              </a:buClr>
              <a:buNone/>
            </a:pPr>
            <a:endParaRPr lang="pl-PL" sz="1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CC0000"/>
              </a:buClr>
              <a:buNone/>
            </a:pPr>
            <a:r>
              <a:rPr lang="pl-PL" sz="2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Wartość projektu: </a:t>
            </a:r>
            <a:r>
              <a:rPr lang="pl-PL" sz="3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503 328,55 </a:t>
            </a:r>
            <a:r>
              <a:rPr lang="pl-PL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lvl="0" indent="0">
              <a:buClr>
                <a:srgbClr val="CC0000"/>
              </a:buClr>
              <a:buNone/>
            </a:pPr>
            <a:r>
              <a:rPr lang="pl-PL" sz="2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Udział Unii Europejskiej: </a:t>
            </a:r>
            <a:r>
              <a:rPr lang="pl-PL" sz="3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305 000,00 </a:t>
            </a:r>
            <a:r>
              <a:rPr lang="pl-PL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  <a:endParaRPr lang="pl-PL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8" name="Łącznik prosty 7"/>
          <p:cNvCxnSpPr/>
          <p:nvPr/>
        </p:nvCxnSpPr>
        <p:spPr>
          <a:xfrm>
            <a:off x="323528" y="1132658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Znalezione obrazy dla zapytania europejski fundusz rolny na rzecz rozwoju obszarów wiejski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674300"/>
            <a:ext cx="1514971" cy="113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Znalezione obrazy dla zapytania program rozwoju obszarów wiejskich na lata 2007 - 2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00" y="5665568"/>
            <a:ext cx="1807571" cy="11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7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3"/>
            <a:ext cx="9144000" cy="6096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8701" y="623731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Świetlica wiejska w Nowej Grabownicy</a:t>
            </a:r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5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676" y="6453336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Świetlica wiejska w Jeleniach</a:t>
            </a:r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remiza Jelen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89" y="23456"/>
            <a:ext cx="8577375" cy="642988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64964"/>
            <a:ext cx="9211440" cy="614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5122" y="332656"/>
            <a:ext cx="8001000" cy="756121"/>
          </a:xfrm>
        </p:spPr>
        <p:txBody>
          <a:bodyPr/>
          <a:lstStyle/>
          <a:p>
            <a:pPr algn="ctr"/>
            <a:r>
              <a:rPr lang="pl-PL" sz="5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Remonty świetlic wiejskich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268760"/>
            <a:ext cx="8604572" cy="4267200"/>
          </a:xfrm>
        </p:spPr>
        <p:txBody>
          <a:bodyPr/>
          <a:lstStyle/>
          <a:p>
            <a:pPr marL="0" lvl="0" indent="0" algn="just">
              <a:buClr>
                <a:srgbClr val="CC0000"/>
              </a:buClr>
              <a:buNone/>
            </a:pPr>
            <a:r>
              <a:rPr lang="pl-PL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Europejski Fundusz Rolny na rzecz Rozwoju Obszarów Wiejskich  w ramach Programu Rozwoju Obszarów Wiejskich </a:t>
            </a:r>
            <a:r>
              <a:rPr lang="pl-PL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pl-PL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lata 2007 – </a:t>
            </a:r>
            <a:r>
              <a:rPr lang="pl-PL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</a:p>
          <a:p>
            <a:pPr lvl="0">
              <a:buClr>
                <a:srgbClr val="CC0000"/>
              </a:buClr>
              <a:buFont typeface="Courier New" panose="02070309020205020404" pitchFamily="49" charset="0"/>
              <a:buChar char="o"/>
            </a:pPr>
            <a:r>
              <a:rPr lang="pl-PL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Działanie </a:t>
            </a:r>
            <a:r>
              <a:rPr lang="pl-PL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413 Wdrażanie lokalnych strategii </a:t>
            </a:r>
            <a:r>
              <a:rPr lang="pl-PL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rozwoju dla małych projektów</a:t>
            </a:r>
          </a:p>
          <a:p>
            <a:pPr lvl="0">
              <a:buClr>
                <a:srgbClr val="CC0000"/>
              </a:buClr>
              <a:buFont typeface="Courier New" panose="02070309020205020404" pitchFamily="49" charset="0"/>
              <a:buChar char="o"/>
            </a:pPr>
            <a:r>
              <a:rPr lang="pl-PL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„Remont świetlicy wiejskiej w Prosienicy”</a:t>
            </a:r>
          </a:p>
          <a:p>
            <a:pPr marL="0" lvl="0" indent="0">
              <a:buClr>
                <a:srgbClr val="CC0000"/>
              </a:buClr>
              <a:buNone/>
            </a:pPr>
            <a:endParaRPr lang="pl-PL" sz="1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CC0000"/>
              </a:buClr>
              <a:buNone/>
            </a:pPr>
            <a:r>
              <a:rPr lang="pl-PL" sz="2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Wartość projektu: </a:t>
            </a:r>
            <a:r>
              <a:rPr lang="pl-PL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58 222,44 </a:t>
            </a:r>
            <a:r>
              <a:rPr lang="pl-PL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marL="0" lvl="0" indent="0">
              <a:buClr>
                <a:srgbClr val="CC0000"/>
              </a:buClr>
              <a:buNone/>
            </a:pPr>
            <a:r>
              <a:rPr lang="pl-PL" sz="2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Udział Unii Europejskiej: </a:t>
            </a:r>
            <a:r>
              <a:rPr lang="pl-PL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25 000,00 </a:t>
            </a:r>
            <a:r>
              <a:rPr lang="pl-PL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Znalezione obrazy dla zapytania europejski fundusz rolny na rzecz rozwoju obszarów wiejski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445224"/>
            <a:ext cx="1514971" cy="113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nalezione obrazy dla zapytania program rozwoju obszarów wiejskich na lata 2007 - 2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00" y="5436492"/>
            <a:ext cx="1807571" cy="11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Łącznik prosty 5"/>
          <p:cNvCxnSpPr/>
          <p:nvPr/>
        </p:nvCxnSpPr>
        <p:spPr>
          <a:xfrm>
            <a:off x="323528" y="1132658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93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nwestycje - drogi 2011 0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624"/>
            <a:ext cx="7992888" cy="5996211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DSC_03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337"/>
            <a:ext cx="7992888" cy="60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0" y="61054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Świetlica wiejska w Prosienicy</a:t>
            </a:r>
          </a:p>
          <a:p>
            <a:pPr algn="ctr"/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Wyremontowano wnętrze świetlicy, w tym łazienki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85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33226" y="413222"/>
            <a:ext cx="8385175" cy="1071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pl-PL" altLang="pl-PL" sz="5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„Odnawialne źródła energii”</a:t>
            </a:r>
            <a:endParaRPr lang="pl-PL" altLang="pl-PL" sz="50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75572" y="1700808"/>
            <a:ext cx="8766337" cy="46805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>
            <a:lvl1pPr marL="339725" indent="-339725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93663" indent="0" algn="ctr" eaLnBrk="1" hangingPunct="1">
              <a:spcBef>
                <a:spcPts val="0"/>
              </a:spcBef>
              <a:buClr>
                <a:srgbClr val="FF0000"/>
              </a:buClr>
              <a:buNone/>
              <a:tabLst>
                <a:tab pos="93663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Gmina Ostrów Mazowiecka znalazła się wśród </a:t>
            </a:r>
            <a:b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gmin z </a:t>
            </a:r>
            <a:r>
              <a:rPr lang="pl-PL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całego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ojewództwa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azowieckiego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które otrzymały dofinansowanie na realizację projektów </a:t>
            </a:r>
            <a:b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zakresu OZE. </a:t>
            </a:r>
          </a:p>
          <a:p>
            <a:pPr marL="93663" indent="0" algn="ctr" eaLnBrk="1" hangingPunct="1">
              <a:spcBef>
                <a:spcPts val="0"/>
              </a:spcBef>
              <a:buClr>
                <a:srgbClr val="FF0000"/>
              </a:buClr>
              <a:buNone/>
              <a:tabLst>
                <a:tab pos="93663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5875" eaLnBrk="1" hangingPunct="1">
              <a:spcBef>
                <a:spcPts val="0"/>
              </a:spcBef>
              <a:buClr>
                <a:srgbClr val="FF0000"/>
              </a:buClr>
              <a:buNone/>
              <a:tabLst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altLang="pl-PL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Koszt </a:t>
            </a:r>
            <a:r>
              <a:rPr lang="pl-PL" alt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zadania</a:t>
            </a:r>
            <a:r>
              <a:rPr lang="pl-PL" altLang="pl-PL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5 960 166,85 </a:t>
            </a:r>
            <a:r>
              <a:rPr lang="pl-PL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  <a:endParaRPr lang="pl-PL" sz="3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5875" eaLnBrk="1" hangingPunct="1">
              <a:spcBef>
                <a:spcPts val="0"/>
              </a:spcBef>
              <a:buClr>
                <a:srgbClr val="FF0000"/>
              </a:buClr>
              <a:buNone/>
              <a:tabLst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altLang="pl-PL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Kwota dofinansowania:  </a:t>
            </a:r>
            <a:r>
              <a:rPr lang="pl-PL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4 307 720,97 </a:t>
            </a:r>
            <a:r>
              <a:rPr lang="pl-PL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zł </a:t>
            </a:r>
          </a:p>
          <a:p>
            <a:pPr marL="0" indent="15875" eaLnBrk="1" hangingPunct="1">
              <a:spcBef>
                <a:spcPts val="0"/>
              </a:spcBef>
              <a:buClr>
                <a:srgbClr val="FF0000"/>
              </a:buClr>
              <a:buNone/>
              <a:tabLst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pl-PL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5875" eaLnBrk="1" hangingPunct="1">
              <a:spcBef>
                <a:spcPts val="0"/>
              </a:spcBef>
              <a:buClr>
                <a:srgbClr val="FF0000"/>
              </a:buClr>
              <a:buNone/>
              <a:tabLst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altLang="pl-PL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Źródło dofinansowania: </a:t>
            </a:r>
            <a:r>
              <a:rPr lang="pl-PL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Europejski Fundusz Rozwoju Regionalnego </a:t>
            </a:r>
          </a:p>
          <a:p>
            <a:pPr marL="0" indent="15875" eaLnBrk="1" hangingPunct="1">
              <a:spcBef>
                <a:spcPts val="0"/>
              </a:spcBef>
              <a:buClr>
                <a:srgbClr val="FF0000"/>
              </a:buClr>
              <a:buNone/>
              <a:tabLst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pl-PL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5875" eaLnBrk="1" hangingPunct="1">
              <a:spcBef>
                <a:spcPts val="0"/>
              </a:spcBef>
              <a:buClr>
                <a:srgbClr val="FF0000"/>
              </a:buClr>
              <a:buNone/>
              <a:tabLst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altLang="pl-PL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Termin realizacji: </a:t>
            </a:r>
            <a:r>
              <a:rPr lang="pl-PL" altLang="pl-PL" sz="23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2017/2018</a:t>
            </a:r>
            <a:endParaRPr lang="pl-PL" altLang="pl-PL" sz="23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8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endParaRPr lang="pl-PL" altLang="pl-PL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7348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4" name="Łącznik prosty 3"/>
          <p:cNvCxnSpPr/>
          <p:nvPr/>
        </p:nvCxnSpPr>
        <p:spPr>
          <a:xfrm>
            <a:off x="323528" y="1519915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57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" grpId="0"/>
      <p:bldP spid="921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304801"/>
            <a:ext cx="8604572" cy="747936"/>
          </a:xfrm>
        </p:spPr>
        <p:txBody>
          <a:bodyPr/>
          <a:lstStyle/>
          <a:p>
            <a:r>
              <a:rPr lang="pl-PL" sz="45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Organizacja imprez kulturalnych</a:t>
            </a:r>
            <a:endParaRPr lang="pl-PL" sz="45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323528" y="1268760"/>
            <a:ext cx="8604572" cy="4267200"/>
          </a:xfrm>
        </p:spPr>
        <p:txBody>
          <a:bodyPr/>
          <a:lstStyle/>
          <a:p>
            <a:pPr marL="0" lvl="0" indent="0" algn="just">
              <a:buClr>
                <a:srgbClr val="CC0000"/>
              </a:buClr>
              <a:buNone/>
            </a:pPr>
            <a:r>
              <a:rPr lang="pl-PL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Europejski Fundusz Rolny na rzecz Rozwoju Obszarów Wiejskich  w ramach Programu Rozwoju Obszarów Wiejskich na lata 2007 – </a:t>
            </a:r>
            <a:r>
              <a:rPr lang="pl-PL" sz="2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</a:p>
          <a:p>
            <a:pPr lvl="0">
              <a:buClr>
                <a:srgbClr val="CC0000"/>
              </a:buClr>
              <a:buFont typeface="Courier New" panose="02070309020205020404" pitchFamily="49" charset="0"/>
              <a:buChar char="o"/>
            </a:pPr>
            <a:r>
              <a:rPr lang="pl-PL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Działanie </a:t>
            </a:r>
            <a:r>
              <a:rPr lang="pl-PL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413 Wdrażanie lokalnych strategii rozwoju </a:t>
            </a:r>
            <a:r>
              <a:rPr lang="pl-PL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dla </a:t>
            </a:r>
            <a:r>
              <a:rPr lang="pl-PL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małych </a:t>
            </a:r>
            <a:r>
              <a:rPr lang="pl-PL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projektów</a:t>
            </a:r>
          </a:p>
          <a:p>
            <a:pPr lvl="0">
              <a:buClr>
                <a:srgbClr val="CC0000"/>
              </a:buClr>
              <a:buFont typeface="Courier New" panose="02070309020205020404" pitchFamily="49" charset="0"/>
              <a:buChar char="o"/>
            </a:pPr>
            <a:r>
              <a:rPr lang="pl-PL" sz="2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„Promocja twórczości lokalnej w XX rocznice powstania samorządu gminnego”</a:t>
            </a:r>
          </a:p>
          <a:p>
            <a:pPr marL="0" lvl="0" indent="0">
              <a:buClr>
                <a:srgbClr val="CC0000"/>
              </a:buClr>
              <a:buNone/>
            </a:pPr>
            <a:endParaRPr lang="pl-PL" sz="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CC0000"/>
              </a:buClr>
              <a:buNone/>
            </a:pPr>
            <a:r>
              <a:rPr lang="pl-PL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Wartość projektu: </a:t>
            </a:r>
            <a:r>
              <a:rPr lang="pl-PL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53 685,96 </a:t>
            </a:r>
            <a:r>
              <a:rPr lang="pl-PL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  <a:endParaRPr lang="pl-PL" sz="2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CC0000"/>
              </a:buClr>
              <a:buNone/>
            </a:pPr>
            <a:r>
              <a:rPr lang="pl-PL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Udział Unii Europejskiej: </a:t>
            </a:r>
            <a:r>
              <a:rPr lang="pl-PL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18 359,00 </a:t>
            </a:r>
            <a:r>
              <a:rPr lang="pl-PL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  <a:endParaRPr lang="pl-PL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CC0000"/>
              </a:buClr>
              <a:buNone/>
            </a:pPr>
            <a:endParaRPr lang="pl-PL" sz="2000" dirty="0">
              <a:solidFill>
                <a:srgbClr val="000000"/>
              </a:solidFill>
            </a:endParaRPr>
          </a:p>
          <a:p>
            <a:endParaRPr lang="pl-PL" dirty="0"/>
          </a:p>
        </p:txBody>
      </p:sp>
      <p:pic>
        <p:nvPicPr>
          <p:cNvPr id="5" name="Picture 2" descr="Znalezione obrazy dla zapytania europejski fundusz rolny na rzecz rozwoju obszarów wiejski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674300"/>
            <a:ext cx="1514971" cy="113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Znalezione obrazy dla zapytania program rozwoju obszarów wiejskich na lata 2007 - 2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665568"/>
            <a:ext cx="1807571" cy="11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Łącznik prosty 6"/>
          <p:cNvCxnSpPr/>
          <p:nvPr/>
        </p:nvCxnSpPr>
        <p:spPr>
          <a:xfrm>
            <a:off x="323528" y="1132658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6804248" cy="510318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240868"/>
            <a:ext cx="6156176" cy="4617132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0" y="11663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Dożynki Gminne – Jelonki – 2010 r.</a:t>
            </a:r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92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0" y="1557338"/>
            <a:ext cx="9144000" cy="1738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pl-PL" altLang="pl-PL" sz="5400" b="1" dirty="0" smtClean="0">
                <a:solidFill>
                  <a:srgbClr val="FFFFB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pl-PL" altLang="pl-PL" sz="7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K O N I E C</a:t>
            </a:r>
          </a:p>
        </p:txBody>
      </p:sp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0" y="3645024"/>
            <a:ext cx="9144000" cy="1738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5400" b="1" dirty="0">
                <a:solidFill>
                  <a:srgbClr val="FFFFB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pl-PL" altLang="pl-PL" sz="54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Dzi</a:t>
            </a:r>
            <a:r>
              <a:rPr lang="pl-PL" altLang="pl-PL" sz="48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ę</a:t>
            </a:r>
            <a:r>
              <a:rPr lang="pl-PL" altLang="pl-PL" sz="54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kuj</a:t>
            </a:r>
            <a:r>
              <a:rPr lang="pl-PL" altLang="pl-PL" sz="48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ę</a:t>
            </a:r>
            <a:r>
              <a:rPr lang="pl-PL" altLang="pl-PL" sz="54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za uwag</a:t>
            </a:r>
            <a:r>
              <a:rPr lang="pl-PL" altLang="pl-PL" sz="48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9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68313" y="260350"/>
            <a:ext cx="8385175" cy="1071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32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85589" y="1331912"/>
            <a:ext cx="8532812" cy="48385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>
            <a:lvl1pPr marL="339725" indent="-339725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Clr>
                <a:srgbClr val="FF0000"/>
              </a:buClr>
              <a:buNone/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ramach projektu 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zaplanowano </a:t>
            </a:r>
            <a:b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zakup i instalację:</a:t>
            </a:r>
          </a:p>
          <a:p>
            <a:pPr marL="0" indent="0" algn="ctr" eaLnBrk="1" hangingPunct="1">
              <a:spcBef>
                <a:spcPts val="0"/>
              </a:spcBef>
              <a:buClr>
                <a:srgbClr val="FF0000"/>
              </a:buClr>
              <a:buNone/>
            </a:pPr>
            <a:endParaRPr lang="pl-PL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pl-PL" sz="25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380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5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kolektorów </a:t>
            </a:r>
            <a:r>
              <a:rPr lang="pl-PL" sz="25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słonecznych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dla mieszkańców Gminy;</a:t>
            </a:r>
          </a:p>
          <a:p>
            <a:pPr marL="0" indent="0" eaLnBrk="1" hangingPunct="1">
              <a:spcBef>
                <a:spcPts val="0"/>
              </a:spcBef>
              <a:buClr>
                <a:srgbClr val="FF0000"/>
              </a:buClr>
              <a:buNone/>
            </a:pPr>
            <a:endParaRPr lang="pl-PL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pl-PL" sz="25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pl-PL" sz="25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kotłów na biomasę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(pellet)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budynkach gospodarstw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domowych,</a:t>
            </a:r>
          </a:p>
          <a:p>
            <a:pPr marL="0" indent="0" eaLnBrk="1" hangingPunct="1">
              <a:spcBef>
                <a:spcPts val="0"/>
              </a:spcBef>
              <a:buClr>
                <a:srgbClr val="FF0000"/>
              </a:buClr>
              <a:buNone/>
            </a:pPr>
            <a:endParaRPr lang="pl-PL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pl-PL" sz="25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instalacje fotowoltaiczne </a:t>
            </a:r>
            <a:r>
              <a:rPr lang="pl-PL" sz="25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4 szkołach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eaLnBrk="1" hangingPunct="1">
              <a:spcBef>
                <a:spcPts val="0"/>
              </a:spcBef>
              <a:buClr>
                <a:srgbClr val="FF0000"/>
              </a:buClr>
              <a:buNone/>
            </a:pPr>
            <a:endParaRPr lang="pl-PL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tabLst>
                <a:tab pos="6302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Publicznej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Szkole Podstawowej im. Kard. S. Wyszyńskiego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Dybkach;</a:t>
            </a:r>
          </a:p>
          <a:p>
            <a:pPr marL="290513" indent="0" eaLnBrk="1" hangingPunct="1">
              <a:spcBef>
                <a:spcPts val="0"/>
              </a:spcBef>
              <a:buClr>
                <a:srgbClr val="FF0000"/>
              </a:buClr>
              <a:buNone/>
              <a:tabLst>
                <a:tab pos="6302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pl-PL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tabLst>
                <a:tab pos="6302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Publicznej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Szkole Podstawowej im. Zesłańców Syberyjskich w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Kalinowie;</a:t>
            </a:r>
          </a:p>
          <a:p>
            <a:pPr marL="290513" indent="0" eaLnBrk="1" hangingPunct="1">
              <a:spcBef>
                <a:spcPts val="0"/>
              </a:spcBef>
              <a:buClr>
                <a:srgbClr val="FF0000"/>
              </a:buClr>
              <a:buNone/>
              <a:tabLst>
                <a:tab pos="6302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pl-PL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tabLst>
                <a:tab pos="6302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Publicznej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Szkole Podstawowej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Makuszyńskiego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Ugniewie; </a:t>
            </a:r>
          </a:p>
          <a:p>
            <a:pPr marL="290513" indent="0" eaLnBrk="1" hangingPunct="1">
              <a:spcBef>
                <a:spcPts val="0"/>
              </a:spcBef>
              <a:buClr>
                <a:srgbClr val="FF0000"/>
              </a:buClr>
              <a:buNone/>
              <a:tabLst>
                <a:tab pos="6302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pl-PL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tabLst>
                <a:tab pos="6302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Zespole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Szkół Publicznych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Nagoszewie. </a:t>
            </a:r>
            <a:endParaRPr lang="pl-PL" altLang="pl-PL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433226" y="83893"/>
            <a:ext cx="8385175" cy="1071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pl-PL" altLang="pl-PL" sz="5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„Odnawialne źródła energii”</a:t>
            </a:r>
            <a:endParaRPr lang="pl-PL" altLang="pl-PL" sz="50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323528" y="1146765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08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2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2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2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2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" grpId="0"/>
      <p:bldP spid="9218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68313" y="260350"/>
            <a:ext cx="8385175" cy="1071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32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433226" y="83893"/>
            <a:ext cx="8385175" cy="1071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pl-PL" altLang="pl-PL" sz="5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„Odnawialne źródła energii”</a:t>
            </a:r>
            <a:endParaRPr lang="pl-PL" altLang="pl-PL" sz="50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323528" y="1146765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323528" y="1268760"/>
            <a:ext cx="8604572" cy="5400600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pl-PL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zadania przewidziano </a:t>
            </a:r>
            <a:br>
              <a:rPr lang="pl-PL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modernizację źródeł ciepła wykorzystywanych </a:t>
            </a:r>
            <a:br>
              <a:rPr lang="pl-PL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produkcji ciepłej wody użytkowej </a:t>
            </a:r>
            <a:br>
              <a:rPr lang="pl-PL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obiektach mieszkalnych poprzez montaż </a:t>
            </a:r>
            <a:br>
              <a:rPr lang="pl-PL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instalacji kolektorów słonecznych:</a:t>
            </a:r>
          </a:p>
          <a:p>
            <a:pPr marL="0" indent="0" algn="ctr" defTabSz="914400">
              <a:spcBef>
                <a:spcPts val="0"/>
              </a:spcBef>
              <a:buFont typeface="Wingdings" panose="05000000000000000000" pitchFamily="2" charset="2"/>
              <a:buNone/>
            </a:pPr>
            <a:endParaRPr lang="pl-PL" sz="1000" b="1" kern="0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6938" indent="-541338" defTabSz="9144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l-PL" sz="25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182 instalacji o mocy 3260 W (opartych o 2 panele)</a:t>
            </a:r>
          </a:p>
          <a:p>
            <a:pPr marL="896938" indent="-541338" defTabSz="9144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l-PL" sz="25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184 instalacji o mocy 4890 W (opartych o 3 panele)</a:t>
            </a:r>
          </a:p>
          <a:p>
            <a:pPr marL="896938" indent="-541338" defTabSz="9144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l-PL" sz="25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instalacji o mocy 6520 W (opartych o 4 panele)</a:t>
            </a:r>
          </a:p>
          <a:p>
            <a:pPr marL="0" indent="0" algn="ctr" defTabSz="914400">
              <a:spcBef>
                <a:spcPts val="0"/>
              </a:spcBef>
              <a:buFont typeface="Wingdings" panose="05000000000000000000" pitchFamily="2" charset="2"/>
              <a:buNone/>
            </a:pPr>
            <a:endParaRPr lang="pl-PL" sz="2500" i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400">
              <a:spcBef>
                <a:spcPts val="0"/>
              </a:spcBef>
              <a:buFont typeface="Wingdings" panose="05000000000000000000" pitchFamily="2" charset="2"/>
              <a:buNone/>
            </a:pPr>
            <a:endParaRPr lang="pl-PL" sz="1500" i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40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pl-PL" sz="20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Łącznie przewidziano montaż </a:t>
            </a:r>
          </a:p>
          <a:p>
            <a:pPr marL="0" indent="0" algn="ctr" defTabSz="91440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pl-PL" sz="40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380</a:t>
            </a:r>
            <a:r>
              <a:rPr lang="pl-PL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instalacji dla </a:t>
            </a:r>
            <a:r>
              <a:rPr lang="pl-PL" sz="40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1655 </a:t>
            </a:r>
            <a:r>
              <a:rPr lang="pl-PL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osób</a:t>
            </a:r>
            <a:endParaRPr lang="pl-PL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301208"/>
            <a:ext cx="1468764" cy="146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3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68313" y="260350"/>
            <a:ext cx="8385175" cy="1071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32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433226" y="83893"/>
            <a:ext cx="8385175" cy="1071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pl-PL" altLang="pl-PL" sz="5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„Odnawialne źródła energii”</a:t>
            </a:r>
            <a:endParaRPr lang="pl-PL" altLang="pl-PL" sz="50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323528" y="1146765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566738" y="1412776"/>
            <a:ext cx="8001000" cy="4896544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Font typeface="Wingdings" panose="05000000000000000000" pitchFamily="2" charset="2"/>
              <a:buNone/>
            </a:pPr>
            <a:r>
              <a:rPr lang="pl-PL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 obejmuje:</a:t>
            </a:r>
          </a:p>
          <a:p>
            <a:pPr marL="3319463" defTabSz="914400">
              <a:buFont typeface="Wingdings" panose="05000000000000000000" pitchFamily="2" charset="2"/>
              <a:buChar char="v"/>
            </a:pPr>
            <a:r>
              <a:rPr lang="pl-PL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zakup</a:t>
            </a:r>
          </a:p>
          <a:p>
            <a:pPr marL="3319463" defTabSz="914400">
              <a:buFont typeface="Wingdings" panose="05000000000000000000" pitchFamily="2" charset="2"/>
              <a:buChar char="v"/>
            </a:pPr>
            <a:r>
              <a:rPr lang="pl-PL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dostawę </a:t>
            </a:r>
          </a:p>
          <a:p>
            <a:pPr marL="3319463" defTabSz="914400">
              <a:buFont typeface="Wingdings" panose="05000000000000000000" pitchFamily="2" charset="2"/>
              <a:buChar char="v"/>
            </a:pPr>
            <a:r>
              <a:rPr lang="pl-PL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montaż </a:t>
            </a:r>
          </a:p>
          <a:p>
            <a:pPr marL="0" indent="0" defTabSz="914400">
              <a:buFont typeface="Wingdings" panose="05000000000000000000" pitchFamily="2" charset="2"/>
              <a:buNone/>
            </a:pPr>
            <a:r>
              <a:rPr lang="pl-PL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 kotłów automatycznych zasilanych biomasą (</a:t>
            </a:r>
            <a:r>
              <a:rPr lang="pl-PL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pellet</a:t>
            </a:r>
            <a:r>
              <a:rPr lang="pl-PL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owies) o mocy 20 – 25 </a:t>
            </a:r>
            <a:r>
              <a:rPr lang="pl-PL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kW.</a:t>
            </a:r>
            <a:endParaRPr lang="pl-PL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buFont typeface="Wingdings" panose="05000000000000000000" pitchFamily="2" charset="2"/>
              <a:buNone/>
            </a:pPr>
            <a:endParaRPr lang="pl-PL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buFont typeface="Wingdings" panose="05000000000000000000" pitchFamily="2" charset="2"/>
              <a:buNone/>
            </a:pPr>
            <a:endParaRPr lang="pl-PL" sz="15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400">
              <a:buFont typeface="Wingdings" panose="05000000000000000000" pitchFamily="2" charset="2"/>
              <a:buNone/>
            </a:pPr>
            <a:r>
              <a:rPr lang="pl-PL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Zakres prac obejmuje także demontaż istniejącego kotła </a:t>
            </a:r>
          </a:p>
          <a:p>
            <a:pPr marL="0" indent="0" defTabSz="914400">
              <a:buFont typeface="Wingdings" panose="05000000000000000000" pitchFamily="2" charset="2"/>
              <a:buNone/>
            </a:pPr>
            <a:endParaRPr lang="pl-PL" sz="2400" kern="0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056580"/>
            <a:ext cx="1828804" cy="182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3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54" y="4779630"/>
            <a:ext cx="2772545" cy="2078370"/>
          </a:xfrm>
          <a:prstGeom prst="rect">
            <a:avLst/>
          </a:prstGeom>
        </p:spPr>
      </p:pic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68313" y="260350"/>
            <a:ext cx="8385175" cy="1071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32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73429" y="1665571"/>
            <a:ext cx="8237770" cy="29143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>
            <a:lvl1pPr marL="339725" indent="-339725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buClr>
                <a:srgbClr val="FF0000"/>
              </a:buClr>
              <a:buNone/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Korzyści z realizacji zadania:</a:t>
            </a:r>
          </a:p>
          <a:p>
            <a:pPr marL="0" indent="0" eaLnBrk="1" hangingPunct="1">
              <a:spcBef>
                <a:spcPts val="0"/>
              </a:spcBef>
              <a:buClr>
                <a:srgbClr val="FF0000"/>
              </a:buClr>
              <a:buNone/>
            </a:pPr>
            <a:endParaRPr lang="pl-PL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Oszczędności dla mieszkańców;</a:t>
            </a:r>
          </a:p>
          <a:p>
            <a:pPr marL="0" indent="0" algn="just" eaLnBrk="1" hangingPunct="1">
              <a:spcBef>
                <a:spcPts val="0"/>
              </a:spcBef>
              <a:buClr>
                <a:srgbClr val="FF0000"/>
              </a:buClr>
              <a:buNone/>
            </a:pPr>
            <a:endParaRPr lang="pl-PL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pozytywny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wpływ na środowisko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naturalne: </a:t>
            </a:r>
          </a:p>
          <a:p>
            <a:pPr marL="0" indent="0" algn="just" eaLnBrk="1" hangingPunct="1">
              <a:spcBef>
                <a:spcPts val="0"/>
              </a:spcBef>
              <a:buClr>
                <a:srgbClr val="FF0000"/>
              </a:buClr>
              <a:buNone/>
            </a:pPr>
            <a:endParaRPr lang="pl-PL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algn="just"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tabLst>
                <a:tab pos="5413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zmniejszenia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się emisji zanieczyszczeń do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atmosfery;                </a:t>
            </a:r>
          </a:p>
          <a:p>
            <a:pPr marL="630238" algn="just" eaLnBrk="1" hangingPunct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tabLst>
                <a:tab pos="541338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poprawy jakości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powietrza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obszarze </a:t>
            </a:r>
            <a:r>
              <a:rPr lang="pl-PL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Gminy Ostrów Mazowiecka;</a:t>
            </a:r>
          </a:p>
        </p:txBody>
      </p:sp>
      <p:sp>
        <p:nvSpPr>
          <p:cNvPr id="49156" name="Rectangle 12"/>
          <p:cNvSpPr>
            <a:spLocks noChangeArrowheads="1"/>
          </p:cNvSpPr>
          <p:nvPr/>
        </p:nvSpPr>
        <p:spPr bwMode="auto">
          <a:xfrm>
            <a:off x="6394450" y="2933700"/>
            <a:ext cx="317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altLang="pl-PL" sz="9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GB" altLang="pl-P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23528" y="283439"/>
            <a:ext cx="8604572" cy="1071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defTabSz="4492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pl-PL" altLang="pl-PL" sz="5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„Odnawialne źródła energii”</a:t>
            </a:r>
            <a:endParaRPr lang="pl-PL" altLang="pl-PL" sz="50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323528" y="1356242"/>
            <a:ext cx="86045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872"/>
            <a:ext cx="3341170" cy="208823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853" y="4780872"/>
            <a:ext cx="3589147" cy="20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5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Profil">
  <a:themeElements>
    <a:clrScheme name="1_Profil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rofil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28129</TotalTime>
  <Words>1191</Words>
  <Application>Microsoft Office PowerPoint</Application>
  <PresentationFormat>Pokaz na ekranie (4:3)</PresentationFormat>
  <Paragraphs>403</Paragraphs>
  <Slides>52</Slides>
  <Notes>25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52</vt:i4>
      </vt:variant>
    </vt:vector>
  </HeadingPairs>
  <TitlesOfParts>
    <vt:vector size="61" baseType="lpstr">
      <vt:lpstr>Arial</vt:lpstr>
      <vt:lpstr>Arial Black</vt:lpstr>
      <vt:lpstr>Calibri</vt:lpstr>
      <vt:lpstr>Courier New</vt:lpstr>
      <vt:lpstr>Lucida Sans Unicode</vt:lpstr>
      <vt:lpstr>Times New Roman</vt:lpstr>
      <vt:lpstr>Verdana</vt:lpstr>
      <vt:lpstr>Wingdings</vt:lpstr>
      <vt:lpstr>1_Profil</vt:lpstr>
      <vt:lpstr>Gmina Ostrów Mazowiecka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Projekty zrealizowane przez Gminę Ostrów Mazowiecka  przy udziale środków unijnych </vt:lpstr>
      <vt:lpstr>Projekty oświatowe</vt:lpstr>
      <vt:lpstr>Prezentacja programu PowerPoint</vt:lpstr>
      <vt:lpstr>Prezentacja programu PowerPoint</vt:lpstr>
      <vt:lpstr>Prezentacja programu PowerPoint</vt:lpstr>
      <vt:lpstr>Zajęcia dodatkowe wspierające indywidualizację procesu dydaktycznego w gminnych Szkołach</vt:lpstr>
      <vt:lpstr>Prezentacja programu PowerPoint</vt:lpstr>
      <vt:lpstr>Zajęcia pozalekcyjne w ramach „Dziecięcej Akademii Przyszłości”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Plan Gospodarki Niskoemisyjnej  dla Gminy Ostrów Mazowiecka</vt:lpstr>
      <vt:lpstr>Odnawialne źródła energii</vt:lpstr>
      <vt:lpstr>Prezentacja programu PowerPoint</vt:lpstr>
      <vt:lpstr>Gospodarka wodno – ściekowa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„Doposażenie placu zabaw przy Przedszkolu Samorządowym w Komorowie”</vt:lpstr>
      <vt:lpstr>„Wyposażenie siłowni zewnętrznej  w Komorowie”</vt:lpstr>
      <vt:lpstr>Remonty świetlic wiejskich</vt:lpstr>
      <vt:lpstr>Prezentacja programu PowerPoint</vt:lpstr>
      <vt:lpstr>Remonty świetlic wiejskich</vt:lpstr>
      <vt:lpstr>Prezentacja programu PowerPoint</vt:lpstr>
      <vt:lpstr>Remonty świetlic wiejskich</vt:lpstr>
      <vt:lpstr>Prezentacja programu PowerPoint</vt:lpstr>
      <vt:lpstr>Prezentacja programu PowerPoint</vt:lpstr>
      <vt:lpstr>Remonty świetlic wiejskich</vt:lpstr>
      <vt:lpstr>Prezentacja programu PowerPoint</vt:lpstr>
      <vt:lpstr>Organizacja imprez kulturalnych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wykonania budżetu 2005</dc:title>
  <dc:creator>Promocja</dc:creator>
  <cp:lastModifiedBy>user</cp:lastModifiedBy>
  <cp:revision>2908</cp:revision>
  <cp:lastPrinted>2017-06-01T11:57:55Z</cp:lastPrinted>
  <dcterms:created xsi:type="dcterms:W3CDTF">2006-04-18T13:27:32Z</dcterms:created>
  <dcterms:modified xsi:type="dcterms:W3CDTF">2017-08-25T10:38:31Z</dcterms:modified>
</cp:coreProperties>
</file>